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332" r:id="rId3"/>
    <p:sldId id="265" r:id="rId4"/>
    <p:sldId id="330" r:id="rId5"/>
    <p:sldId id="317" r:id="rId6"/>
    <p:sldId id="329" r:id="rId7"/>
    <p:sldId id="289" r:id="rId8"/>
    <p:sldId id="259" r:id="rId9"/>
    <p:sldId id="331" r:id="rId10"/>
    <p:sldId id="312" r:id="rId11"/>
    <p:sldId id="327" r:id="rId12"/>
    <p:sldId id="304" r:id="rId13"/>
    <p:sldId id="318" r:id="rId14"/>
    <p:sldId id="319" r:id="rId15"/>
    <p:sldId id="320" r:id="rId16"/>
    <p:sldId id="310" r:id="rId17"/>
    <p:sldId id="313" r:id="rId18"/>
    <p:sldId id="321" r:id="rId19"/>
    <p:sldId id="308" r:id="rId20"/>
    <p:sldId id="322" r:id="rId21"/>
    <p:sldId id="324" r:id="rId22"/>
    <p:sldId id="333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1B9A2-9DA3-4FF2-A1C7-1434EF2317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3D768ED-05F3-49FC-B9A7-27607AF99858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pt-PT" sz="3200" dirty="0"/>
            <a:t>Os estudantes possuem acesso a dispositivos?</a:t>
          </a:r>
        </a:p>
      </dgm:t>
    </dgm:pt>
    <dgm:pt modelId="{6F9FA46E-A338-4C17-8AAD-A18D2B9F6324}" type="parTrans" cxnId="{1ED0C0E3-E777-4279-87C1-71C2B90C4AC6}">
      <dgm:prSet/>
      <dgm:spPr/>
      <dgm:t>
        <a:bodyPr/>
        <a:lstStyle/>
        <a:p>
          <a:endParaRPr lang="pt-PT"/>
        </a:p>
      </dgm:t>
    </dgm:pt>
    <dgm:pt modelId="{34B8E9EB-DFFE-4524-857D-0FC07DB00B8A}" type="sibTrans" cxnId="{1ED0C0E3-E777-4279-87C1-71C2B90C4AC6}">
      <dgm:prSet/>
      <dgm:spPr/>
      <dgm:t>
        <a:bodyPr/>
        <a:lstStyle/>
        <a:p>
          <a:endParaRPr lang="pt-PT"/>
        </a:p>
      </dgm:t>
    </dgm:pt>
    <dgm:pt modelId="{77046F44-56F4-4489-AB82-6BC094B8AB89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PT" sz="3200" dirty="0"/>
            <a:t>Os estudantes possuem acesso à rede ?</a:t>
          </a:r>
        </a:p>
      </dgm:t>
    </dgm:pt>
    <dgm:pt modelId="{6AB8E085-E88B-44C5-8880-864FC47E3AA5}" type="parTrans" cxnId="{D70A529D-766E-44F2-B096-D1B98F5599FA}">
      <dgm:prSet/>
      <dgm:spPr/>
      <dgm:t>
        <a:bodyPr/>
        <a:lstStyle/>
        <a:p>
          <a:endParaRPr lang="pt-PT"/>
        </a:p>
      </dgm:t>
    </dgm:pt>
    <dgm:pt modelId="{A36CDE8E-13D9-4451-8A6A-7908BD12DF3B}" type="sibTrans" cxnId="{D70A529D-766E-44F2-B096-D1B98F5599FA}">
      <dgm:prSet/>
      <dgm:spPr/>
      <dgm:t>
        <a:bodyPr/>
        <a:lstStyle/>
        <a:p>
          <a:endParaRPr lang="pt-PT"/>
        </a:p>
      </dgm:t>
    </dgm:pt>
    <dgm:pt modelId="{788A0D41-E8F7-4D91-8E19-C59FF3C14CB0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PT" sz="3200" dirty="0"/>
            <a:t>Quais conteúdos/conhecimentos podem ser trabalhados remotamente ?</a:t>
          </a:r>
        </a:p>
      </dgm:t>
    </dgm:pt>
    <dgm:pt modelId="{797A02F0-F20F-4C64-9FE6-87F36E615AB8}" type="parTrans" cxnId="{FE9BA482-E082-4933-A508-5AC3C370C70B}">
      <dgm:prSet/>
      <dgm:spPr/>
      <dgm:t>
        <a:bodyPr/>
        <a:lstStyle/>
        <a:p>
          <a:endParaRPr lang="pt-PT"/>
        </a:p>
      </dgm:t>
    </dgm:pt>
    <dgm:pt modelId="{02F456A4-3347-4C66-8423-876C1730980C}" type="sibTrans" cxnId="{FE9BA482-E082-4933-A508-5AC3C370C70B}">
      <dgm:prSet/>
      <dgm:spPr/>
      <dgm:t>
        <a:bodyPr/>
        <a:lstStyle/>
        <a:p>
          <a:endParaRPr lang="pt-PT"/>
        </a:p>
      </dgm:t>
    </dgm:pt>
    <dgm:pt modelId="{AF3C3623-F1ED-4501-8ACA-D971182ADC5B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PT" sz="3200" dirty="0"/>
            <a:t>Qual o nível de fluência digital dos docentes?</a:t>
          </a:r>
        </a:p>
      </dgm:t>
    </dgm:pt>
    <dgm:pt modelId="{1EDAEB27-BC30-46A1-8592-6ED8D09C99D6}" type="parTrans" cxnId="{9AAAE7CD-6C8E-4821-896B-84843723B773}">
      <dgm:prSet/>
      <dgm:spPr/>
      <dgm:t>
        <a:bodyPr/>
        <a:lstStyle/>
        <a:p>
          <a:endParaRPr lang="pt-PT"/>
        </a:p>
      </dgm:t>
    </dgm:pt>
    <dgm:pt modelId="{7294862B-A2D2-4C46-8CF0-BFA3EA8EEE6F}" type="sibTrans" cxnId="{9AAAE7CD-6C8E-4821-896B-84843723B773}">
      <dgm:prSet/>
      <dgm:spPr/>
      <dgm:t>
        <a:bodyPr/>
        <a:lstStyle/>
        <a:p>
          <a:endParaRPr lang="pt-PT"/>
        </a:p>
      </dgm:t>
    </dgm:pt>
    <dgm:pt modelId="{3EDCBC44-E21D-4B7D-9E94-70D27FB0FD2F}">
      <dgm:prSet/>
      <dgm:spPr/>
      <dgm:t>
        <a:bodyPr/>
        <a:lstStyle/>
        <a:p>
          <a:endParaRPr lang="pt-PT" dirty="0"/>
        </a:p>
      </dgm:t>
    </dgm:pt>
    <dgm:pt modelId="{FA134519-E633-49B5-BA17-ED6E9F936478}" type="parTrans" cxnId="{4BF05A95-7598-4267-A526-9650AA3C3BBE}">
      <dgm:prSet/>
      <dgm:spPr/>
      <dgm:t>
        <a:bodyPr/>
        <a:lstStyle/>
        <a:p>
          <a:endParaRPr lang="pt-PT"/>
        </a:p>
      </dgm:t>
    </dgm:pt>
    <dgm:pt modelId="{CBAEF5FF-E34C-4DEC-B57E-3C2BAFDD19DD}" type="sibTrans" cxnId="{4BF05A95-7598-4267-A526-9650AA3C3BBE}">
      <dgm:prSet/>
      <dgm:spPr/>
      <dgm:t>
        <a:bodyPr/>
        <a:lstStyle/>
        <a:p>
          <a:endParaRPr lang="pt-PT"/>
        </a:p>
      </dgm:t>
    </dgm:pt>
    <dgm:pt modelId="{6E678BFB-A8E8-4058-9316-37BFF7B3D118}" type="pres">
      <dgm:prSet presAssocID="{5501B9A2-9DA3-4FF2-A1C7-1434EF231785}" presName="linear" presStyleCnt="0">
        <dgm:presLayoutVars>
          <dgm:dir/>
          <dgm:animLvl val="lvl"/>
          <dgm:resizeHandles val="exact"/>
        </dgm:presLayoutVars>
      </dgm:prSet>
      <dgm:spPr/>
    </dgm:pt>
    <dgm:pt modelId="{B209F642-DAE3-42A0-BC18-3E12FFB4D2A5}" type="pres">
      <dgm:prSet presAssocID="{73D768ED-05F3-49FC-B9A7-27607AF99858}" presName="parentLin" presStyleCnt="0"/>
      <dgm:spPr/>
    </dgm:pt>
    <dgm:pt modelId="{3256CF9A-2577-448B-9FF6-853EB08CF0CE}" type="pres">
      <dgm:prSet presAssocID="{73D768ED-05F3-49FC-B9A7-27607AF99858}" presName="parentLeftMargin" presStyleLbl="node1" presStyleIdx="0" presStyleCnt="4"/>
      <dgm:spPr/>
    </dgm:pt>
    <dgm:pt modelId="{F7ADE80B-937A-4BF7-BB2D-7D9B0E060466}" type="pres">
      <dgm:prSet presAssocID="{73D768ED-05F3-49FC-B9A7-27607AF99858}" presName="parentText" presStyleLbl="node1" presStyleIdx="0" presStyleCnt="4" custScaleX="115264" custScaleY="177438" custLinFactNeighborX="2491" custLinFactNeighborY="-2604">
        <dgm:presLayoutVars>
          <dgm:chMax val="0"/>
          <dgm:bulletEnabled val="1"/>
        </dgm:presLayoutVars>
      </dgm:prSet>
      <dgm:spPr/>
    </dgm:pt>
    <dgm:pt modelId="{A1794169-B5A1-4345-B211-BB429EEB63D6}" type="pres">
      <dgm:prSet presAssocID="{73D768ED-05F3-49FC-B9A7-27607AF99858}" presName="negativeSpace" presStyleCnt="0"/>
      <dgm:spPr/>
    </dgm:pt>
    <dgm:pt modelId="{6EEAEDFC-ACD9-4F95-9F0D-A883082BE24F}" type="pres">
      <dgm:prSet presAssocID="{73D768ED-05F3-49FC-B9A7-27607AF99858}" presName="childText" presStyleLbl="conFgAcc1" presStyleIdx="0" presStyleCnt="4">
        <dgm:presLayoutVars>
          <dgm:bulletEnabled val="1"/>
        </dgm:presLayoutVars>
      </dgm:prSet>
      <dgm:spPr/>
    </dgm:pt>
    <dgm:pt modelId="{22D301FD-3810-4872-A566-45604D4BAD7F}" type="pres">
      <dgm:prSet presAssocID="{34B8E9EB-DFFE-4524-857D-0FC07DB00B8A}" presName="spaceBetweenRectangles" presStyleCnt="0"/>
      <dgm:spPr/>
    </dgm:pt>
    <dgm:pt modelId="{59CBF377-3DAC-406D-91E5-1D12D9CB4818}" type="pres">
      <dgm:prSet presAssocID="{77046F44-56F4-4489-AB82-6BC094B8AB89}" presName="parentLin" presStyleCnt="0"/>
      <dgm:spPr/>
    </dgm:pt>
    <dgm:pt modelId="{44E907B5-80E1-4AC7-ACC0-BB51507ABE37}" type="pres">
      <dgm:prSet presAssocID="{77046F44-56F4-4489-AB82-6BC094B8AB89}" presName="parentLeftMargin" presStyleLbl="node1" presStyleIdx="0" presStyleCnt="4"/>
      <dgm:spPr/>
    </dgm:pt>
    <dgm:pt modelId="{890BFD1B-574A-42A0-82D0-336A23190A2C}" type="pres">
      <dgm:prSet presAssocID="{77046F44-56F4-4489-AB82-6BC094B8AB89}" presName="parentText" presStyleLbl="node1" presStyleIdx="1" presStyleCnt="4" custScaleX="116133" custScaleY="167521">
        <dgm:presLayoutVars>
          <dgm:chMax val="0"/>
          <dgm:bulletEnabled val="1"/>
        </dgm:presLayoutVars>
      </dgm:prSet>
      <dgm:spPr/>
    </dgm:pt>
    <dgm:pt modelId="{F00D9A03-1487-402B-AEDC-0E5D5C0BC72F}" type="pres">
      <dgm:prSet presAssocID="{77046F44-56F4-4489-AB82-6BC094B8AB89}" presName="negativeSpace" presStyleCnt="0"/>
      <dgm:spPr/>
    </dgm:pt>
    <dgm:pt modelId="{56543C11-0A36-4531-B8E8-9464E854D69F}" type="pres">
      <dgm:prSet presAssocID="{77046F44-56F4-4489-AB82-6BC094B8AB89}" presName="childText" presStyleLbl="conFgAcc1" presStyleIdx="1" presStyleCnt="4">
        <dgm:presLayoutVars>
          <dgm:bulletEnabled val="1"/>
        </dgm:presLayoutVars>
      </dgm:prSet>
      <dgm:spPr/>
    </dgm:pt>
    <dgm:pt modelId="{03E0B632-D997-4E36-ADFA-40D9FD1ACE62}" type="pres">
      <dgm:prSet presAssocID="{A36CDE8E-13D9-4451-8A6A-7908BD12DF3B}" presName="spaceBetweenRectangles" presStyleCnt="0"/>
      <dgm:spPr/>
    </dgm:pt>
    <dgm:pt modelId="{5FB2BC29-160D-4FED-AC35-77C10AEA17BE}" type="pres">
      <dgm:prSet presAssocID="{788A0D41-E8F7-4D91-8E19-C59FF3C14CB0}" presName="parentLin" presStyleCnt="0"/>
      <dgm:spPr/>
    </dgm:pt>
    <dgm:pt modelId="{46A4666C-C9D3-4993-93BA-24BDD797137A}" type="pres">
      <dgm:prSet presAssocID="{788A0D41-E8F7-4D91-8E19-C59FF3C14CB0}" presName="parentLeftMargin" presStyleLbl="node1" presStyleIdx="1" presStyleCnt="4"/>
      <dgm:spPr/>
    </dgm:pt>
    <dgm:pt modelId="{01242B5B-C16A-4AB3-BCD0-20196C706DE4}" type="pres">
      <dgm:prSet presAssocID="{788A0D41-E8F7-4D91-8E19-C59FF3C14CB0}" presName="parentText" presStyleLbl="node1" presStyleIdx="2" presStyleCnt="4" custScaleX="116985" custScaleY="153029">
        <dgm:presLayoutVars>
          <dgm:chMax val="0"/>
          <dgm:bulletEnabled val="1"/>
        </dgm:presLayoutVars>
      </dgm:prSet>
      <dgm:spPr/>
    </dgm:pt>
    <dgm:pt modelId="{88FDD582-B36E-420D-AB29-3E9C6A759214}" type="pres">
      <dgm:prSet presAssocID="{788A0D41-E8F7-4D91-8E19-C59FF3C14CB0}" presName="negativeSpace" presStyleCnt="0"/>
      <dgm:spPr/>
    </dgm:pt>
    <dgm:pt modelId="{CEF68607-CE4F-41D2-96C6-7B07F629389C}" type="pres">
      <dgm:prSet presAssocID="{788A0D41-E8F7-4D91-8E19-C59FF3C14CB0}" presName="childText" presStyleLbl="conFgAcc1" presStyleIdx="2" presStyleCnt="4">
        <dgm:presLayoutVars>
          <dgm:bulletEnabled val="1"/>
        </dgm:presLayoutVars>
      </dgm:prSet>
      <dgm:spPr/>
    </dgm:pt>
    <dgm:pt modelId="{F2D9F7CB-3484-4C86-AB43-058F3287A0F9}" type="pres">
      <dgm:prSet presAssocID="{02F456A4-3347-4C66-8423-876C1730980C}" presName="spaceBetweenRectangles" presStyleCnt="0"/>
      <dgm:spPr/>
    </dgm:pt>
    <dgm:pt modelId="{163C6652-BB4F-4E77-84D3-A4F1D983FE55}" type="pres">
      <dgm:prSet presAssocID="{AF3C3623-F1ED-4501-8ACA-D971182ADC5B}" presName="parentLin" presStyleCnt="0"/>
      <dgm:spPr/>
    </dgm:pt>
    <dgm:pt modelId="{BBE55E20-2F04-4757-B96C-635D8D18B4F0}" type="pres">
      <dgm:prSet presAssocID="{AF3C3623-F1ED-4501-8ACA-D971182ADC5B}" presName="parentLeftMargin" presStyleLbl="node1" presStyleIdx="2" presStyleCnt="4"/>
      <dgm:spPr/>
    </dgm:pt>
    <dgm:pt modelId="{18AA3948-F82F-417D-97D5-F0F89AD2549F}" type="pres">
      <dgm:prSet presAssocID="{AF3C3623-F1ED-4501-8ACA-D971182ADC5B}" presName="parentText" presStyleLbl="node1" presStyleIdx="3" presStyleCnt="4" custScaleX="116474" custScaleY="156998" custLinFactNeighborX="-1447" custLinFactNeighborY="-8889">
        <dgm:presLayoutVars>
          <dgm:chMax val="0"/>
          <dgm:bulletEnabled val="1"/>
        </dgm:presLayoutVars>
      </dgm:prSet>
      <dgm:spPr/>
    </dgm:pt>
    <dgm:pt modelId="{4CC7510F-C524-49C9-ACC6-20128BE826FA}" type="pres">
      <dgm:prSet presAssocID="{AF3C3623-F1ED-4501-8ACA-D971182ADC5B}" presName="negativeSpace" presStyleCnt="0"/>
      <dgm:spPr/>
    </dgm:pt>
    <dgm:pt modelId="{4F8F60BD-26A2-470C-996C-804B519A2D55}" type="pres">
      <dgm:prSet presAssocID="{AF3C3623-F1ED-4501-8ACA-D971182ADC5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15E7722-2BEB-4BF6-82DC-1BCB004AD8BB}" type="presOf" srcId="{AF3C3623-F1ED-4501-8ACA-D971182ADC5B}" destId="{BBE55E20-2F04-4757-B96C-635D8D18B4F0}" srcOrd="0" destOrd="0" presId="urn:microsoft.com/office/officeart/2005/8/layout/list1"/>
    <dgm:cxn modelId="{453BBB4E-0423-40B1-ACA8-C079A3E79302}" type="presOf" srcId="{73D768ED-05F3-49FC-B9A7-27607AF99858}" destId="{F7ADE80B-937A-4BF7-BB2D-7D9B0E060466}" srcOrd="1" destOrd="0" presId="urn:microsoft.com/office/officeart/2005/8/layout/list1"/>
    <dgm:cxn modelId="{86F4047D-D71E-44F6-84A6-180141129A95}" type="presOf" srcId="{77046F44-56F4-4489-AB82-6BC094B8AB89}" destId="{44E907B5-80E1-4AC7-ACC0-BB51507ABE37}" srcOrd="0" destOrd="0" presId="urn:microsoft.com/office/officeart/2005/8/layout/list1"/>
    <dgm:cxn modelId="{C9DE137F-3DD6-4DB8-941E-4327A1C640DB}" type="presOf" srcId="{77046F44-56F4-4489-AB82-6BC094B8AB89}" destId="{890BFD1B-574A-42A0-82D0-336A23190A2C}" srcOrd="1" destOrd="0" presId="urn:microsoft.com/office/officeart/2005/8/layout/list1"/>
    <dgm:cxn modelId="{FE9BA482-E082-4933-A508-5AC3C370C70B}" srcId="{5501B9A2-9DA3-4FF2-A1C7-1434EF231785}" destId="{788A0D41-E8F7-4D91-8E19-C59FF3C14CB0}" srcOrd="2" destOrd="0" parTransId="{797A02F0-F20F-4C64-9FE6-87F36E615AB8}" sibTransId="{02F456A4-3347-4C66-8423-876C1730980C}"/>
    <dgm:cxn modelId="{4BF05A95-7598-4267-A526-9650AA3C3BBE}" srcId="{73D768ED-05F3-49FC-B9A7-27607AF99858}" destId="{3EDCBC44-E21D-4B7D-9E94-70D27FB0FD2F}" srcOrd="0" destOrd="0" parTransId="{FA134519-E633-49B5-BA17-ED6E9F936478}" sibTransId="{CBAEF5FF-E34C-4DEC-B57E-3C2BAFDD19DD}"/>
    <dgm:cxn modelId="{D70A529D-766E-44F2-B096-D1B98F5599FA}" srcId="{5501B9A2-9DA3-4FF2-A1C7-1434EF231785}" destId="{77046F44-56F4-4489-AB82-6BC094B8AB89}" srcOrd="1" destOrd="0" parTransId="{6AB8E085-E88B-44C5-8880-864FC47E3AA5}" sibTransId="{A36CDE8E-13D9-4451-8A6A-7908BD12DF3B}"/>
    <dgm:cxn modelId="{9114B5AC-3925-449D-B977-5182E37CA407}" type="presOf" srcId="{788A0D41-E8F7-4D91-8E19-C59FF3C14CB0}" destId="{01242B5B-C16A-4AB3-BCD0-20196C706DE4}" srcOrd="1" destOrd="0" presId="urn:microsoft.com/office/officeart/2005/8/layout/list1"/>
    <dgm:cxn modelId="{5ACB38B6-429D-4B97-9519-97D0834CB802}" type="presOf" srcId="{788A0D41-E8F7-4D91-8E19-C59FF3C14CB0}" destId="{46A4666C-C9D3-4993-93BA-24BDD797137A}" srcOrd="0" destOrd="0" presId="urn:microsoft.com/office/officeart/2005/8/layout/list1"/>
    <dgm:cxn modelId="{9AAAE7CD-6C8E-4821-896B-84843723B773}" srcId="{5501B9A2-9DA3-4FF2-A1C7-1434EF231785}" destId="{AF3C3623-F1ED-4501-8ACA-D971182ADC5B}" srcOrd="3" destOrd="0" parTransId="{1EDAEB27-BC30-46A1-8592-6ED8D09C99D6}" sibTransId="{7294862B-A2D2-4C46-8CF0-BFA3EA8EEE6F}"/>
    <dgm:cxn modelId="{1ED0C0E3-E777-4279-87C1-71C2B90C4AC6}" srcId="{5501B9A2-9DA3-4FF2-A1C7-1434EF231785}" destId="{73D768ED-05F3-49FC-B9A7-27607AF99858}" srcOrd="0" destOrd="0" parTransId="{6F9FA46E-A338-4C17-8AAD-A18D2B9F6324}" sibTransId="{34B8E9EB-DFFE-4524-857D-0FC07DB00B8A}"/>
    <dgm:cxn modelId="{A21E40E5-7223-4F42-85B4-ED63C316BB63}" type="presOf" srcId="{73D768ED-05F3-49FC-B9A7-27607AF99858}" destId="{3256CF9A-2577-448B-9FF6-853EB08CF0CE}" srcOrd="0" destOrd="0" presId="urn:microsoft.com/office/officeart/2005/8/layout/list1"/>
    <dgm:cxn modelId="{9D95A2E6-E31D-41F9-847A-4DE6A8792C79}" type="presOf" srcId="{5501B9A2-9DA3-4FF2-A1C7-1434EF231785}" destId="{6E678BFB-A8E8-4058-9316-37BFF7B3D118}" srcOrd="0" destOrd="0" presId="urn:microsoft.com/office/officeart/2005/8/layout/list1"/>
    <dgm:cxn modelId="{14A100FA-82E0-4CAC-A895-AE7D0B74E2AD}" type="presOf" srcId="{3EDCBC44-E21D-4B7D-9E94-70D27FB0FD2F}" destId="{6EEAEDFC-ACD9-4F95-9F0D-A883082BE24F}" srcOrd="0" destOrd="0" presId="urn:microsoft.com/office/officeart/2005/8/layout/list1"/>
    <dgm:cxn modelId="{D9FEB1FE-9E33-4EEB-9622-51B5C5000AEF}" type="presOf" srcId="{AF3C3623-F1ED-4501-8ACA-D971182ADC5B}" destId="{18AA3948-F82F-417D-97D5-F0F89AD2549F}" srcOrd="1" destOrd="0" presId="urn:microsoft.com/office/officeart/2005/8/layout/list1"/>
    <dgm:cxn modelId="{E9376A8E-FC61-48A4-8A5A-80A8B722A553}" type="presParOf" srcId="{6E678BFB-A8E8-4058-9316-37BFF7B3D118}" destId="{B209F642-DAE3-42A0-BC18-3E12FFB4D2A5}" srcOrd="0" destOrd="0" presId="urn:microsoft.com/office/officeart/2005/8/layout/list1"/>
    <dgm:cxn modelId="{F118E6C3-9DB7-495C-8D00-C3EBB7F4F8A8}" type="presParOf" srcId="{B209F642-DAE3-42A0-BC18-3E12FFB4D2A5}" destId="{3256CF9A-2577-448B-9FF6-853EB08CF0CE}" srcOrd="0" destOrd="0" presId="urn:microsoft.com/office/officeart/2005/8/layout/list1"/>
    <dgm:cxn modelId="{5DC981AB-E5ED-4AD1-A37D-DA747434905B}" type="presParOf" srcId="{B209F642-DAE3-42A0-BC18-3E12FFB4D2A5}" destId="{F7ADE80B-937A-4BF7-BB2D-7D9B0E060466}" srcOrd="1" destOrd="0" presId="urn:microsoft.com/office/officeart/2005/8/layout/list1"/>
    <dgm:cxn modelId="{DCAEF846-868E-47C3-9636-A1D27FF7FF1A}" type="presParOf" srcId="{6E678BFB-A8E8-4058-9316-37BFF7B3D118}" destId="{A1794169-B5A1-4345-B211-BB429EEB63D6}" srcOrd="1" destOrd="0" presId="urn:microsoft.com/office/officeart/2005/8/layout/list1"/>
    <dgm:cxn modelId="{0F3FE9B0-2354-4336-BB10-75697D83FAAB}" type="presParOf" srcId="{6E678BFB-A8E8-4058-9316-37BFF7B3D118}" destId="{6EEAEDFC-ACD9-4F95-9F0D-A883082BE24F}" srcOrd="2" destOrd="0" presId="urn:microsoft.com/office/officeart/2005/8/layout/list1"/>
    <dgm:cxn modelId="{80622311-2E2C-4469-8D09-0A1FE3CA7327}" type="presParOf" srcId="{6E678BFB-A8E8-4058-9316-37BFF7B3D118}" destId="{22D301FD-3810-4872-A566-45604D4BAD7F}" srcOrd="3" destOrd="0" presId="urn:microsoft.com/office/officeart/2005/8/layout/list1"/>
    <dgm:cxn modelId="{4D0B3D33-4059-450F-BF99-3ADFBDB5FD7E}" type="presParOf" srcId="{6E678BFB-A8E8-4058-9316-37BFF7B3D118}" destId="{59CBF377-3DAC-406D-91E5-1D12D9CB4818}" srcOrd="4" destOrd="0" presId="urn:microsoft.com/office/officeart/2005/8/layout/list1"/>
    <dgm:cxn modelId="{5429E79F-22A5-4EFB-99DD-FD7267AFFFB6}" type="presParOf" srcId="{59CBF377-3DAC-406D-91E5-1D12D9CB4818}" destId="{44E907B5-80E1-4AC7-ACC0-BB51507ABE37}" srcOrd="0" destOrd="0" presId="urn:microsoft.com/office/officeart/2005/8/layout/list1"/>
    <dgm:cxn modelId="{E1C24BBF-DB0C-43F5-902B-ABD7D60A977B}" type="presParOf" srcId="{59CBF377-3DAC-406D-91E5-1D12D9CB4818}" destId="{890BFD1B-574A-42A0-82D0-336A23190A2C}" srcOrd="1" destOrd="0" presId="urn:microsoft.com/office/officeart/2005/8/layout/list1"/>
    <dgm:cxn modelId="{CABADE49-08B2-42E2-AF6F-D1614B95196D}" type="presParOf" srcId="{6E678BFB-A8E8-4058-9316-37BFF7B3D118}" destId="{F00D9A03-1487-402B-AEDC-0E5D5C0BC72F}" srcOrd="5" destOrd="0" presId="urn:microsoft.com/office/officeart/2005/8/layout/list1"/>
    <dgm:cxn modelId="{3F7596A5-8018-452E-953B-183AA7650654}" type="presParOf" srcId="{6E678BFB-A8E8-4058-9316-37BFF7B3D118}" destId="{56543C11-0A36-4531-B8E8-9464E854D69F}" srcOrd="6" destOrd="0" presId="urn:microsoft.com/office/officeart/2005/8/layout/list1"/>
    <dgm:cxn modelId="{638FFEF5-72BD-420C-BE9E-479B7F5FE729}" type="presParOf" srcId="{6E678BFB-A8E8-4058-9316-37BFF7B3D118}" destId="{03E0B632-D997-4E36-ADFA-40D9FD1ACE62}" srcOrd="7" destOrd="0" presId="urn:microsoft.com/office/officeart/2005/8/layout/list1"/>
    <dgm:cxn modelId="{21DDE559-5650-4BE1-991B-01B72FDE9A3F}" type="presParOf" srcId="{6E678BFB-A8E8-4058-9316-37BFF7B3D118}" destId="{5FB2BC29-160D-4FED-AC35-77C10AEA17BE}" srcOrd="8" destOrd="0" presId="urn:microsoft.com/office/officeart/2005/8/layout/list1"/>
    <dgm:cxn modelId="{949912C8-943E-48D8-ADFE-D2534F1668C5}" type="presParOf" srcId="{5FB2BC29-160D-4FED-AC35-77C10AEA17BE}" destId="{46A4666C-C9D3-4993-93BA-24BDD797137A}" srcOrd="0" destOrd="0" presId="urn:microsoft.com/office/officeart/2005/8/layout/list1"/>
    <dgm:cxn modelId="{A7AB2FB2-A392-47CE-AF0B-0E909C075230}" type="presParOf" srcId="{5FB2BC29-160D-4FED-AC35-77C10AEA17BE}" destId="{01242B5B-C16A-4AB3-BCD0-20196C706DE4}" srcOrd="1" destOrd="0" presId="urn:microsoft.com/office/officeart/2005/8/layout/list1"/>
    <dgm:cxn modelId="{3EFA03FC-2E9E-4BF5-96B6-EF99F5333FC8}" type="presParOf" srcId="{6E678BFB-A8E8-4058-9316-37BFF7B3D118}" destId="{88FDD582-B36E-420D-AB29-3E9C6A759214}" srcOrd="9" destOrd="0" presId="urn:microsoft.com/office/officeart/2005/8/layout/list1"/>
    <dgm:cxn modelId="{8CD27C03-2CE4-4682-9130-CF730D093BE1}" type="presParOf" srcId="{6E678BFB-A8E8-4058-9316-37BFF7B3D118}" destId="{CEF68607-CE4F-41D2-96C6-7B07F629389C}" srcOrd="10" destOrd="0" presId="urn:microsoft.com/office/officeart/2005/8/layout/list1"/>
    <dgm:cxn modelId="{56638F9E-4067-4F28-A479-2433663D0742}" type="presParOf" srcId="{6E678BFB-A8E8-4058-9316-37BFF7B3D118}" destId="{F2D9F7CB-3484-4C86-AB43-058F3287A0F9}" srcOrd="11" destOrd="0" presId="urn:microsoft.com/office/officeart/2005/8/layout/list1"/>
    <dgm:cxn modelId="{D83BBD0D-BE72-400C-A1CA-1A63B6D49EC1}" type="presParOf" srcId="{6E678BFB-A8E8-4058-9316-37BFF7B3D118}" destId="{163C6652-BB4F-4E77-84D3-A4F1D983FE55}" srcOrd="12" destOrd="0" presId="urn:microsoft.com/office/officeart/2005/8/layout/list1"/>
    <dgm:cxn modelId="{CB40E96A-D9C9-4677-AF54-C2291FE5F35B}" type="presParOf" srcId="{163C6652-BB4F-4E77-84D3-A4F1D983FE55}" destId="{BBE55E20-2F04-4757-B96C-635D8D18B4F0}" srcOrd="0" destOrd="0" presId="urn:microsoft.com/office/officeart/2005/8/layout/list1"/>
    <dgm:cxn modelId="{3DD0921A-7453-40A8-86D4-4AC98E9D60D0}" type="presParOf" srcId="{163C6652-BB4F-4E77-84D3-A4F1D983FE55}" destId="{18AA3948-F82F-417D-97D5-F0F89AD2549F}" srcOrd="1" destOrd="0" presId="urn:microsoft.com/office/officeart/2005/8/layout/list1"/>
    <dgm:cxn modelId="{9D7686DC-931E-4CF6-AAE5-1FA90B97BA74}" type="presParOf" srcId="{6E678BFB-A8E8-4058-9316-37BFF7B3D118}" destId="{4CC7510F-C524-49C9-ACC6-20128BE826FA}" srcOrd="13" destOrd="0" presId="urn:microsoft.com/office/officeart/2005/8/layout/list1"/>
    <dgm:cxn modelId="{65949D5B-BE2E-48F9-9628-AD0BD48FB025}" type="presParOf" srcId="{6E678BFB-A8E8-4058-9316-37BFF7B3D118}" destId="{4F8F60BD-26A2-470C-996C-804B519A2D55}" srcOrd="14" destOrd="0" presId="urn:microsoft.com/office/officeart/2005/8/layout/list1"/>
  </dgm:cxnLst>
  <dgm:bg>
    <a:gradFill>
      <a:gsLst>
        <a:gs pos="0">
          <a:schemeClr val="accent5">
            <a:lumMod val="0"/>
            <a:lumOff val="100000"/>
          </a:schemeClr>
        </a:gs>
        <a:gs pos="74000">
          <a:schemeClr val="accent5">
            <a:lumMod val="0"/>
            <a:lumOff val="100000"/>
          </a:schemeClr>
        </a:gs>
        <a:gs pos="100000">
          <a:schemeClr val="accent5">
            <a:lumMod val="100000"/>
          </a:schemeClr>
        </a:gs>
      </a:gsLst>
      <a:path path="circle">
        <a:fillToRect l="50000" t="-80000" r="50000" b="180000"/>
      </a:path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AEDFC-ACD9-4F95-9F0D-A883082BE24F}">
      <dsp:nvSpPr>
        <dsp:cNvPr id="0" name=""/>
        <dsp:cNvSpPr/>
      </dsp:nvSpPr>
      <dsp:spPr>
        <a:xfrm>
          <a:off x="0" y="914317"/>
          <a:ext cx="98600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249" tIns="437388" rIns="765249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PT" sz="2100" kern="1200" dirty="0"/>
        </a:p>
      </dsp:txBody>
      <dsp:txXfrm>
        <a:off x="0" y="914317"/>
        <a:ext cx="9860045" cy="529200"/>
      </dsp:txXfrm>
    </dsp:sp>
    <dsp:sp modelId="{F7ADE80B-937A-4BF7-BB2D-7D9B0E060466}">
      <dsp:nvSpPr>
        <dsp:cNvPr id="0" name=""/>
        <dsp:cNvSpPr/>
      </dsp:nvSpPr>
      <dsp:spPr>
        <a:xfrm>
          <a:off x="505282" y="108161"/>
          <a:ext cx="7955557" cy="1099973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880" tIns="0" rIns="26088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/>
            <a:t>Os estudantes possuem acesso a dispositivos?</a:t>
          </a:r>
        </a:p>
      </dsp:txBody>
      <dsp:txXfrm>
        <a:off x="558978" y="161857"/>
        <a:ext cx="7848165" cy="992581"/>
      </dsp:txXfrm>
    </dsp:sp>
    <dsp:sp modelId="{56543C11-0A36-4531-B8E8-9464E854D69F}">
      <dsp:nvSpPr>
        <dsp:cNvPr id="0" name=""/>
        <dsp:cNvSpPr/>
      </dsp:nvSpPr>
      <dsp:spPr>
        <a:xfrm>
          <a:off x="0" y="2285453"/>
          <a:ext cx="98600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BFD1B-574A-42A0-82D0-336A23190A2C}">
      <dsp:nvSpPr>
        <dsp:cNvPr id="0" name=""/>
        <dsp:cNvSpPr/>
      </dsp:nvSpPr>
      <dsp:spPr>
        <a:xfrm>
          <a:off x="493002" y="1556917"/>
          <a:ext cx="8015536" cy="1038496"/>
        </a:xfrm>
        <a:prstGeom prst="round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880" tIns="0" rIns="26088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/>
            <a:t>Os estudantes possuem acesso à rede ?</a:t>
          </a:r>
        </a:p>
      </dsp:txBody>
      <dsp:txXfrm>
        <a:off x="543697" y="1607612"/>
        <a:ext cx="7914146" cy="937106"/>
      </dsp:txXfrm>
    </dsp:sp>
    <dsp:sp modelId="{CEF68607-CE4F-41D2-96C6-7B07F629389C}">
      <dsp:nvSpPr>
        <dsp:cNvPr id="0" name=""/>
        <dsp:cNvSpPr/>
      </dsp:nvSpPr>
      <dsp:spPr>
        <a:xfrm>
          <a:off x="0" y="3566751"/>
          <a:ext cx="98600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42B5B-C16A-4AB3-BCD0-20196C706DE4}">
      <dsp:nvSpPr>
        <dsp:cNvPr id="0" name=""/>
        <dsp:cNvSpPr/>
      </dsp:nvSpPr>
      <dsp:spPr>
        <a:xfrm>
          <a:off x="493002" y="2928053"/>
          <a:ext cx="8074341" cy="948657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880" tIns="0" rIns="26088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/>
            <a:t>Quais conteúdos/conhecimentos podem ser trabalhados remotamente ?</a:t>
          </a:r>
        </a:p>
      </dsp:txBody>
      <dsp:txXfrm>
        <a:off x="539312" y="2974363"/>
        <a:ext cx="7981721" cy="856037"/>
      </dsp:txXfrm>
    </dsp:sp>
    <dsp:sp modelId="{4F8F60BD-26A2-470C-996C-804B519A2D55}">
      <dsp:nvSpPr>
        <dsp:cNvPr id="0" name=""/>
        <dsp:cNvSpPr/>
      </dsp:nvSpPr>
      <dsp:spPr>
        <a:xfrm>
          <a:off x="0" y="4872653"/>
          <a:ext cx="98600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A3948-F82F-417D-97D5-F0F89AD2549F}">
      <dsp:nvSpPr>
        <dsp:cNvPr id="0" name=""/>
        <dsp:cNvSpPr/>
      </dsp:nvSpPr>
      <dsp:spPr>
        <a:xfrm>
          <a:off x="485868" y="4154246"/>
          <a:ext cx="8039072" cy="973262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880" tIns="0" rIns="26088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/>
            <a:t>Qual o nível de fluência digital dos docentes?</a:t>
          </a:r>
        </a:p>
      </dsp:txBody>
      <dsp:txXfrm>
        <a:off x="533379" y="4201757"/>
        <a:ext cx="7944050" cy="878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2B97-A666-4CFE-B6A6-202BCF445F6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E7A-53AE-4ADF-B976-15E5A37BF7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7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2B97-A666-4CFE-B6A6-202BCF445F6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E7A-53AE-4ADF-B976-15E5A37BF7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5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2B97-A666-4CFE-B6A6-202BCF445F6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E7A-53AE-4ADF-B976-15E5A37BF7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2B97-A666-4CFE-B6A6-202BCF445F6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E7A-53AE-4ADF-B976-15E5A37BF7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3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2B97-A666-4CFE-B6A6-202BCF445F6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E7A-53AE-4ADF-B976-15E5A37BF7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2B97-A666-4CFE-B6A6-202BCF445F6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E7A-53AE-4ADF-B976-15E5A37BF7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4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2B97-A666-4CFE-B6A6-202BCF445F6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E7A-53AE-4ADF-B976-15E5A37BF7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2B97-A666-4CFE-B6A6-202BCF445F6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E7A-53AE-4ADF-B976-15E5A37BF7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2B97-A666-4CFE-B6A6-202BCF445F6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E7A-53AE-4ADF-B976-15E5A37BF7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7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2B97-A666-4CFE-B6A6-202BCF445F6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E7A-53AE-4ADF-B976-15E5A37BF7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2B97-A666-4CFE-B6A6-202BCF445F6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E7A-53AE-4ADF-B976-15E5A37BF7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2B97-A666-4CFE-B6A6-202BCF445F6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E7A-53AE-4ADF-B976-15E5A37BF7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2B97-A666-4CFE-B6A6-202BCF445F6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E7A-53AE-4ADF-B976-15E5A37BF7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3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82B97-A666-4CFE-B6A6-202BCF445F6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0E7A-53AE-4ADF-B976-15E5A37BF7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6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82B97-A666-4CFE-B6A6-202BCF445F6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0E7A-53AE-4ADF-B976-15E5A37BF7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0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mailto:diene.eire.mello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scholar.google.com/citations?user=T8mRqxUAAAAJ&amp;hl=e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ppbr.com/ipf/img/bpfreire-ret3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pt/books?id=AsGwDwAAQBAJ&amp;pg=PA2&amp;lpg=PA2&amp;dq=Capa+Pedagogia+e+did%C3%A1tica+com+as+tecnologias+digitais+no+ensino+superior&amp;source=bl&amp;ots=NHWFVhdDTg&amp;sig=ACfU3U3I1MdkOTGXDjqD_VBwW_qOAmrtWw&amp;hl=pt-PT&amp;sa=X&amp;ved=2ahUKEwik7o-opPLkAhXUmFwKH" TargetMode="External"/><Relationship Id="rId2" Type="http://schemas.openxmlformats.org/officeDocument/2006/relationships/hyperlink" Target="https://er.educause.edu/articles/2008/11/asynchronous-and-synchronous-elearning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https/www.e-publicacoes.uerj.br/index.php/revistateias/article/view/48627/32434" TargetMode="External"/><Relationship Id="rId4" Type="http://schemas.openxmlformats.org/officeDocument/2006/relationships/hyperlink" Target="https://repositorioaberto.uab.pt/handle/10400.2/959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iene.eire.mello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hyperlink" Target="https://ueldidatic.wixsite.com/websit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-21536" y="5487895"/>
            <a:ext cx="12192000" cy="1370105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43" y="5668989"/>
            <a:ext cx="2485290" cy="779254"/>
          </a:xfrm>
          <a:prstGeom prst="rect">
            <a:avLst/>
          </a:prstGeom>
        </p:spPr>
      </p:pic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710743" y="1638938"/>
            <a:ext cx="10969284" cy="1569445"/>
          </a:xfrm>
        </p:spPr>
        <p:txBody>
          <a:bodyPr>
            <a:noAutofit/>
          </a:bodyPr>
          <a:lstStyle/>
          <a:p>
            <a:pPr algn="l"/>
            <a:br>
              <a:rPr lang="pt-BR" sz="3200" dirty="0">
                <a:latin typeface="Avenir Book"/>
                <a:cs typeface="Avenir Book"/>
              </a:rPr>
            </a:br>
            <a:endParaRPr lang="pt-BR" sz="3200" dirty="0">
              <a:latin typeface="Avenir Book"/>
              <a:cs typeface="Avenir Book"/>
            </a:endParaRPr>
          </a:p>
          <a:p>
            <a:pPr algn="l"/>
            <a:endParaRPr lang="pt-BR" sz="3200" dirty="0">
              <a:latin typeface="Avenir Book"/>
              <a:cs typeface="Avenir Book"/>
            </a:endParaRPr>
          </a:p>
          <a:p>
            <a:pPr algn="l"/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05038" y="1694152"/>
            <a:ext cx="10351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B2F2B0F-7601-4304-84D6-22A17894B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758" y="5720435"/>
            <a:ext cx="2274638" cy="7511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CC2E000-9AF6-48C2-9C42-D1C16ED6F535}"/>
              </a:ext>
            </a:extLst>
          </p:cNvPr>
          <p:cNvSpPr/>
          <p:nvPr/>
        </p:nvSpPr>
        <p:spPr>
          <a:xfrm>
            <a:off x="5826001" y="1508057"/>
            <a:ext cx="6365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prstClr val="black"/>
                </a:solidFill>
              </a:rPr>
              <a:t>PLANEJAR  O ENSINO REMOTO EMERGENCIAL</a:t>
            </a:r>
            <a:endParaRPr lang="pt-PT" sz="4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DED5ADD-CFF7-451D-80E8-A2A9DA812198}"/>
              </a:ext>
            </a:extLst>
          </p:cNvPr>
          <p:cNvSpPr/>
          <p:nvPr/>
        </p:nvSpPr>
        <p:spPr>
          <a:xfrm>
            <a:off x="6887183" y="3232588"/>
            <a:ext cx="55973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/>
              <a:t>Profa. Dra. Diene Eire de </a:t>
            </a:r>
            <a:r>
              <a:rPr lang="pt-BR" i="1" dirty="0" err="1"/>
              <a:t>Méllo</a:t>
            </a:r>
            <a:endParaRPr lang="pt-BR" i="1" dirty="0"/>
          </a:p>
          <a:p>
            <a:r>
              <a:rPr lang="pt-BR" i="1" dirty="0"/>
              <a:t>Universidade Estadual de Londrina</a:t>
            </a:r>
          </a:p>
          <a:p>
            <a:r>
              <a:rPr lang="pt-BR" i="1" dirty="0"/>
              <a:t>Paraná - Brasil</a:t>
            </a:r>
          </a:p>
          <a:p>
            <a:r>
              <a:rPr lang="pt-BR" i="1" dirty="0"/>
              <a:t>Departamento de Educação</a:t>
            </a:r>
          </a:p>
          <a:p>
            <a:r>
              <a:rPr lang="pt-BR" i="1" dirty="0">
                <a:hlinkClick r:id="rId4"/>
              </a:rPr>
              <a:t>diene.eire.mello@gmail.com</a:t>
            </a:r>
            <a:endParaRPr lang="pt-BR" i="1" dirty="0"/>
          </a:p>
        </p:txBody>
      </p:sp>
      <p:pic>
        <p:nvPicPr>
          <p:cNvPr id="5122" name="Picture 2" descr="UNESCO divulga pesquisa sobre tecnologia digital na gestão das ...">
            <a:extLst>
              <a:ext uri="{FF2B5EF4-FFF2-40B4-BE49-F238E27FC236}">
                <a16:creationId xmlns:a16="http://schemas.microsoft.com/office/drawing/2014/main" id="{CAA551A4-DDF2-44B2-82E9-DF3164142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" y="-27147"/>
            <a:ext cx="5597386" cy="55189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6F1970A-6B88-46E4-A9C8-6DFEB9763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7794" y="5468027"/>
            <a:ext cx="1351735" cy="12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9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E28B470-C92B-491D-9D35-08677B244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7908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28B6E9D-3EC8-405D-9ACB-CD8DF78C4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2870" y="3826565"/>
            <a:ext cx="8415129" cy="1431235"/>
          </a:xfrm>
        </p:spPr>
        <p:txBody>
          <a:bodyPr>
            <a:normAutofit fontScale="90000"/>
          </a:bodyPr>
          <a:lstStyle/>
          <a:p>
            <a:r>
              <a:rPr lang="pt-PT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RECONFIGURAÇÃO DO ENSINO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A3FC27-EA53-45FC-9718-C41761AD0F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D879D82-DC13-4B0D-8058-79F3D65BFAFE}"/>
              </a:ext>
            </a:extLst>
          </p:cNvPr>
          <p:cNvSpPr/>
          <p:nvPr/>
        </p:nvSpPr>
        <p:spPr>
          <a:xfrm>
            <a:off x="8389998" y="6356146"/>
            <a:ext cx="289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diene.eire.mello@gmail.com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3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34DB7-5E9A-42F4-93B0-684B9916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73"/>
            <a:ext cx="121920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t-PT" b="1" dirty="0">
                <a:latin typeface="Aharoni" panose="02010803020104030203" pitchFamily="2" charset="-79"/>
                <a:cs typeface="Aharoni" panose="02010803020104030203" pitchFamily="2" charset="-79"/>
              </a:rPr>
              <a:t>O SINCRONO E O ASSÍNCRONO</a:t>
            </a:r>
            <a:br>
              <a:rPr lang="pt-PT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PT" b="1" dirty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pt-PT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do ponto de vista do aluno</a:t>
            </a:r>
            <a:r>
              <a:rPr lang="pt-PT" b="1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A492B2-C518-439C-BC3B-4438A0551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2971108"/>
            <a:ext cx="4287951" cy="352176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PT" dirty="0"/>
          </a:p>
          <a:p>
            <a:r>
              <a:rPr lang="pt-PT" dirty="0"/>
              <a:t>Possibilidade de sentir a presença do professor e dos colegas</a:t>
            </a:r>
          </a:p>
          <a:p>
            <a:r>
              <a:rPr lang="pt-PT" dirty="0"/>
              <a:t>Sentimento de grupo</a:t>
            </a:r>
          </a:p>
          <a:p>
            <a:r>
              <a:rPr lang="pt-PT" dirty="0"/>
              <a:t>Possibilidades de maior rapidez na comunicação 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A47D1E1-8ED5-4494-82F2-F4DBE022E6B7}"/>
              </a:ext>
            </a:extLst>
          </p:cNvPr>
          <p:cNvSpPr/>
          <p:nvPr/>
        </p:nvSpPr>
        <p:spPr>
          <a:xfrm>
            <a:off x="368621" y="2223903"/>
            <a:ext cx="4926496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VANTAGENS DO SÍNCRONO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9AC7A2F-5686-43C1-A536-D6E02AF81801}"/>
              </a:ext>
            </a:extLst>
          </p:cNvPr>
          <p:cNvSpPr/>
          <p:nvPr/>
        </p:nvSpPr>
        <p:spPr>
          <a:xfrm>
            <a:off x="7043876" y="2221441"/>
            <a:ext cx="4926496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VANTAGENS DO ASSÍNCRONO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B9D89DCB-F351-4A01-99EC-B956A9D13CDD}"/>
              </a:ext>
            </a:extLst>
          </p:cNvPr>
          <p:cNvSpPr txBox="1">
            <a:spLocks/>
          </p:cNvSpPr>
          <p:nvPr/>
        </p:nvSpPr>
        <p:spPr>
          <a:xfrm>
            <a:off x="7414937" y="2971108"/>
            <a:ext cx="4184374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pt-PT" dirty="0">
                <a:solidFill>
                  <a:prstClr val="black"/>
                </a:solidFill>
              </a:rPr>
              <a:t>Mais tempo para elaboração;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Maior reflexão e reformulação de ideias;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Respeito ao ritmo de cada aluno e das condições (rede e dispositivos)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66FF358-E9C8-469D-BDF1-65927052CFFB}"/>
              </a:ext>
            </a:extLst>
          </p:cNvPr>
          <p:cNvSpPr/>
          <p:nvPr/>
        </p:nvSpPr>
        <p:spPr>
          <a:xfrm>
            <a:off x="8990912" y="6427651"/>
            <a:ext cx="289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diene.eire.mello@gmail.com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FAEB71F-CE6C-4371-ABA2-BB027B7610F5}"/>
              </a:ext>
            </a:extLst>
          </p:cNvPr>
          <p:cNvSpPr/>
          <p:nvPr/>
        </p:nvSpPr>
        <p:spPr>
          <a:xfrm>
            <a:off x="5115339" y="1059986"/>
            <a:ext cx="65995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000" dirty="0"/>
              <a:t>O síncrono e assíncrono se complementam. </a:t>
            </a:r>
          </a:p>
          <a:p>
            <a:pPr algn="ctr"/>
            <a:r>
              <a:rPr lang="pt-PT" sz="4000" dirty="0"/>
              <a:t>O importante é fornecer aos estudantes várias possibilidades de comunicação </a:t>
            </a:r>
          </a:p>
          <a:p>
            <a:pPr algn="ctr"/>
            <a:r>
              <a:rPr lang="pt-PT" sz="4000" dirty="0"/>
              <a:t>(</a:t>
            </a:r>
            <a:r>
              <a:rPr lang="pt-PT" sz="4000" dirty="0">
                <a:hlinkClick r:id="rId2"/>
              </a:rPr>
              <a:t>Stefan </a:t>
            </a:r>
            <a:r>
              <a:rPr lang="pt-PT" sz="4000" dirty="0" err="1">
                <a:hlinkClick r:id="rId2"/>
              </a:rPr>
              <a:t>Hrastinski</a:t>
            </a:r>
            <a:r>
              <a:rPr lang="pt-PT" sz="4000" dirty="0"/>
              <a:t>, 2008) 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97B25AD-C606-468C-B0C2-5C11B2026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64" y="-159026"/>
            <a:ext cx="4789345" cy="701702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E64726B-CDCB-4D17-8113-13BA954B24BA}"/>
              </a:ext>
            </a:extLst>
          </p:cNvPr>
          <p:cNvSpPr/>
          <p:nvPr/>
        </p:nvSpPr>
        <p:spPr>
          <a:xfrm>
            <a:off x="8822912" y="6309726"/>
            <a:ext cx="289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diene.eire.mello@gmail.com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5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2F66D1-245F-46BB-AC05-F2A0F275D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02" t="9091" r="-2" b="-2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29" name="Rectangle 21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AF8EDB-168D-468B-8DE8-10114221C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1799" y="990977"/>
            <a:ext cx="4023360" cy="3204134"/>
          </a:xfrm>
        </p:spPr>
        <p:txBody>
          <a:bodyPr anchor="b">
            <a:normAutofit/>
          </a:bodyPr>
          <a:lstStyle/>
          <a:p>
            <a:r>
              <a:rPr lang="pt-PT" sz="3700" dirty="0">
                <a:latin typeface="Aharoni" panose="02010803020104030203" pitchFamily="2" charset="-79"/>
                <a:cs typeface="Aharoni" panose="02010803020104030203" pitchFamily="2" charset="-79"/>
              </a:rPr>
              <a:t>Como pensar o Ensino Remoto Emergencial a partir do realidade dos estudantes?</a:t>
            </a: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7D61E5B-AFB4-4A26-8BD6-86ED77A211CA}"/>
              </a:ext>
            </a:extLst>
          </p:cNvPr>
          <p:cNvSpPr/>
          <p:nvPr/>
        </p:nvSpPr>
        <p:spPr>
          <a:xfrm>
            <a:off x="8984250" y="6309725"/>
            <a:ext cx="289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diene.eire.mello@gmail.com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78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BD6F3-CDF6-4B93-8E9F-068507488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1208" y="768626"/>
            <a:ext cx="6944139" cy="1255643"/>
          </a:xfrm>
        </p:spPr>
        <p:txBody>
          <a:bodyPr>
            <a:normAutofit/>
          </a:bodyPr>
          <a:lstStyle/>
          <a:p>
            <a:endParaRPr lang="pt-PT" sz="320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C9AD4F7-A7F4-4333-AF20-0421968BDE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074146"/>
              </p:ext>
            </p:extLst>
          </p:nvPr>
        </p:nvGraphicFramePr>
        <p:xfrm>
          <a:off x="648929" y="768626"/>
          <a:ext cx="9860045" cy="5526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FAAD14AD-AA06-461E-A214-C77E628D8D7F}"/>
              </a:ext>
            </a:extLst>
          </p:cNvPr>
          <p:cNvSpPr/>
          <p:nvPr/>
        </p:nvSpPr>
        <p:spPr>
          <a:xfrm>
            <a:off x="8859598" y="6294783"/>
            <a:ext cx="289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diene.eire.mello@gmail.com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7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85C3C8D-904E-4882-9EA4-FD8584C77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6834" y="-256416"/>
            <a:ext cx="13225669" cy="768888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4BC2BE8-73FA-490F-A7BA-3EDCCC222451}"/>
              </a:ext>
            </a:extLst>
          </p:cNvPr>
          <p:cNvSpPr/>
          <p:nvPr/>
        </p:nvSpPr>
        <p:spPr>
          <a:xfrm>
            <a:off x="603595" y="2749989"/>
            <a:ext cx="8087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ASSÍNCRONO NÃO SIGNIFICA AUTO ESTUDO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4311AEC-2342-47A1-B03C-689DABDBCA41}"/>
              </a:ext>
            </a:extLst>
          </p:cNvPr>
          <p:cNvSpPr/>
          <p:nvPr/>
        </p:nvSpPr>
        <p:spPr>
          <a:xfrm>
            <a:off x="603595" y="682020"/>
            <a:ext cx="10695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Batang" panose="02030600000101010101" pitchFamily="18" charset="-127"/>
                <a:cs typeface="+mn-cs"/>
              </a:rPr>
              <a:t>A CASA DO ALUNO NÃO É A SALA DE AULA DA ESCOLA/UNIVERSIDADE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9B50563-A842-4EDA-B13B-FFD443303C55}"/>
              </a:ext>
            </a:extLst>
          </p:cNvPr>
          <p:cNvSpPr/>
          <p:nvPr/>
        </p:nvSpPr>
        <p:spPr>
          <a:xfrm>
            <a:off x="603596" y="4036147"/>
            <a:ext cx="10833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 IMPOSSIVEL FAZER UMA TRANSPOSIÇAO DIDÁTICA DO PRESECIAL PARA O MODELO REMOTO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A370D93-AA66-43F5-8B68-D0F12EEB3B34}"/>
              </a:ext>
            </a:extLst>
          </p:cNvPr>
          <p:cNvSpPr/>
          <p:nvPr/>
        </p:nvSpPr>
        <p:spPr>
          <a:xfrm>
            <a:off x="4085643" y="1706568"/>
            <a:ext cx="7452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CONCEITO DE AULA MERECE NOVOS OLHARES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447F1FC-2BB9-4E86-A33B-09B29BC90628}"/>
              </a:ext>
            </a:extLst>
          </p:cNvPr>
          <p:cNvSpPr/>
          <p:nvPr/>
        </p:nvSpPr>
        <p:spPr>
          <a:xfrm>
            <a:off x="8853825" y="6796613"/>
            <a:ext cx="289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diene.eire.mello@gmail.com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4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2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073190F-F447-46D0-83C6-89FF8E10EF30}"/>
              </a:ext>
            </a:extLst>
          </p:cNvPr>
          <p:cNvSpPr/>
          <p:nvPr/>
        </p:nvSpPr>
        <p:spPr>
          <a:xfrm>
            <a:off x="488193" y="1226308"/>
            <a:ext cx="57933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i="1" dirty="0">
                <a:solidFill>
                  <a:srgbClr val="000000"/>
                </a:solidFill>
                <a:latin typeface="Quicksand"/>
              </a:rPr>
              <a:t>Bem no fundo</a:t>
            </a:r>
          </a:p>
          <a:p>
            <a:endParaRPr lang="pt-PT" sz="3600" b="1" i="1" dirty="0">
              <a:solidFill>
                <a:srgbClr val="000000"/>
              </a:solidFill>
              <a:latin typeface="Quicksand"/>
            </a:endParaRPr>
          </a:p>
          <a:p>
            <a:r>
              <a:rPr lang="pt-PT" sz="3600" i="1" dirty="0">
                <a:solidFill>
                  <a:srgbClr val="000000"/>
                </a:solidFill>
                <a:latin typeface="Quicksand"/>
              </a:rPr>
              <a:t>No fundo, no fundo,</a:t>
            </a:r>
            <a:br>
              <a:rPr lang="pt-PT" sz="3600" i="1" dirty="0">
                <a:solidFill>
                  <a:srgbClr val="000000"/>
                </a:solidFill>
                <a:latin typeface="Quicksand"/>
              </a:rPr>
            </a:br>
            <a:r>
              <a:rPr lang="pt-PT" sz="3600" i="1" dirty="0">
                <a:solidFill>
                  <a:srgbClr val="000000"/>
                </a:solidFill>
                <a:latin typeface="Quicksand"/>
              </a:rPr>
              <a:t>bem lá no fundo,</a:t>
            </a:r>
            <a:br>
              <a:rPr lang="pt-PT" sz="3600" i="1" dirty="0">
                <a:solidFill>
                  <a:srgbClr val="000000"/>
                </a:solidFill>
                <a:latin typeface="Quicksand"/>
              </a:rPr>
            </a:br>
            <a:r>
              <a:rPr lang="pt-PT" sz="3600" i="1" dirty="0">
                <a:solidFill>
                  <a:srgbClr val="000000"/>
                </a:solidFill>
                <a:latin typeface="Quicksand"/>
              </a:rPr>
              <a:t>a gente gostaria</a:t>
            </a:r>
            <a:br>
              <a:rPr lang="pt-PT" sz="3600" i="1" dirty="0">
                <a:solidFill>
                  <a:srgbClr val="000000"/>
                </a:solidFill>
                <a:latin typeface="Quicksand"/>
              </a:rPr>
            </a:br>
            <a:r>
              <a:rPr lang="pt-PT" sz="3600" i="1" dirty="0">
                <a:solidFill>
                  <a:srgbClr val="000000"/>
                </a:solidFill>
                <a:latin typeface="Quicksand"/>
              </a:rPr>
              <a:t>de ver nossos problemas</a:t>
            </a:r>
            <a:br>
              <a:rPr lang="pt-PT" sz="3600" i="1" dirty="0">
                <a:solidFill>
                  <a:srgbClr val="000000"/>
                </a:solidFill>
                <a:latin typeface="Quicksand"/>
              </a:rPr>
            </a:br>
            <a:r>
              <a:rPr lang="pt-PT" sz="3600" i="1" dirty="0">
                <a:solidFill>
                  <a:srgbClr val="000000"/>
                </a:solidFill>
                <a:latin typeface="Quicksand"/>
              </a:rPr>
              <a:t>resolvidos por decreto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545018-849B-4F14-A098-F55E66BA9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875" y="951690"/>
            <a:ext cx="6576774" cy="39703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E5CBDCC-D353-463D-8140-E321FE013338}"/>
              </a:ext>
            </a:extLst>
          </p:cNvPr>
          <p:cNvSpPr/>
          <p:nvPr/>
        </p:nvSpPr>
        <p:spPr>
          <a:xfrm>
            <a:off x="2911524" y="5536312"/>
            <a:ext cx="2124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/>
              <a:t>Paulo </a:t>
            </a:r>
            <a:r>
              <a:rPr lang="pt-PT" sz="2400" dirty="0" err="1"/>
              <a:t>Leminski</a:t>
            </a:r>
            <a:r>
              <a:rPr lang="pt-P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628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659F4-CB87-4ABA-B92C-CE7CF0A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284765" cy="115293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b="1" dirty="0"/>
              <a:t>    </a:t>
            </a:r>
            <a:r>
              <a:rPr lang="pt-PT" b="1" dirty="0">
                <a:latin typeface="Aharoni" panose="02010803020104030203" pitchFamily="2" charset="-79"/>
                <a:cs typeface="Aharoni" panose="02010803020104030203" pitchFamily="2" charset="-79"/>
              </a:rPr>
              <a:t>AO PLANEJAR…</a:t>
            </a:r>
            <a:endParaRPr lang="pt-P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39181DC-62E2-44DE-AF66-D82C0DF1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892" y="1420054"/>
            <a:ext cx="7547113" cy="4675947"/>
          </a:xfrm>
        </p:spPr>
        <p:txBody>
          <a:bodyPr>
            <a:normAutofit lnSpcReduction="10000"/>
          </a:bodyPr>
          <a:lstStyle/>
          <a:p>
            <a:r>
              <a:rPr lang="pt-PT" dirty="0"/>
              <a:t>Propicie aos alunos </a:t>
            </a:r>
            <a:r>
              <a:rPr lang="pt-PT" u="sng" dirty="0"/>
              <a:t>materiais de aprendizagem diversificados </a:t>
            </a:r>
            <a:r>
              <a:rPr lang="pt-PT" dirty="0"/>
              <a:t>(textos, vídeos, hipertextos, entrevistas, simuladores, artigos científicos); </a:t>
            </a:r>
          </a:p>
          <a:p>
            <a:endParaRPr lang="pt-PT" dirty="0"/>
          </a:p>
          <a:p>
            <a:r>
              <a:rPr lang="pt-PT" dirty="0"/>
              <a:t>Proponha atividades que possibilitem estimular a </a:t>
            </a:r>
            <a:r>
              <a:rPr lang="pt-PT" u="sng" dirty="0"/>
              <a:t>criatividade e desenvolvimento de novas ideias e conceitos</a:t>
            </a:r>
            <a:r>
              <a:rPr lang="pt-PT" dirty="0"/>
              <a:t>;</a:t>
            </a:r>
          </a:p>
          <a:p>
            <a:endParaRPr lang="pt-PT" dirty="0"/>
          </a:p>
          <a:p>
            <a:r>
              <a:rPr lang="pt-PT" dirty="0"/>
              <a:t>Monitore o desempenho dos alunos, munindo-os de </a:t>
            </a:r>
            <a:r>
              <a:rPr lang="pt-PT" u="sng" dirty="0"/>
              <a:t>feedbacks </a:t>
            </a:r>
            <a:r>
              <a:rPr lang="pt-PT" dirty="0"/>
              <a:t>que possibilitem ao longo do tempo a </a:t>
            </a:r>
            <a:r>
              <a:rPr lang="pt-PT" u="sng" dirty="0" err="1"/>
              <a:t>auto-regulação</a:t>
            </a:r>
            <a:r>
              <a:rPr lang="pt-PT" u="sng" dirty="0"/>
              <a:t> </a:t>
            </a:r>
            <a:r>
              <a:rPr lang="pt-PT" dirty="0"/>
              <a:t>da aprendizagem</a:t>
            </a:r>
          </a:p>
          <a:p>
            <a:endParaRPr lang="pt-PT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64DC977-A16D-48CA-94C4-3EDD0207BC17}"/>
              </a:ext>
            </a:extLst>
          </p:cNvPr>
          <p:cNvSpPr txBox="1">
            <a:spLocks/>
          </p:cNvSpPr>
          <p:nvPr/>
        </p:nvSpPr>
        <p:spPr>
          <a:xfrm>
            <a:off x="0" y="5970104"/>
            <a:ext cx="12284765" cy="11529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/>
              <a:t> </a:t>
            </a:r>
            <a:endParaRPr lang="pt-P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3366AE0-68E4-4BEF-A71A-A71A5CBDE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20054"/>
            <a:ext cx="4326132" cy="428293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7F896DD-D54A-43A7-A45F-A8C1E533E1B0}"/>
              </a:ext>
            </a:extLst>
          </p:cNvPr>
          <p:cNvSpPr/>
          <p:nvPr/>
        </p:nvSpPr>
        <p:spPr>
          <a:xfrm>
            <a:off x="9012850" y="6546573"/>
            <a:ext cx="289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diene.eire.mello@gmail.com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659F4-CB87-4ABA-B92C-CE7CF0A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284765" cy="105561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PT" b="1" dirty="0"/>
              <a:t>    </a:t>
            </a:r>
            <a:r>
              <a:rPr lang="pt-PT" b="1" dirty="0">
                <a:latin typeface="Aharoni" panose="02010803020104030203" pitchFamily="2" charset="-79"/>
                <a:cs typeface="Aharoni" panose="02010803020104030203" pitchFamily="2" charset="-79"/>
              </a:rPr>
              <a:t>AO PLANEJAR…</a:t>
            </a:r>
            <a:endParaRPr lang="pt-P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39181DC-62E2-44DE-AF66-D82C0DF1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559" y="1284591"/>
            <a:ext cx="6997145" cy="4943931"/>
          </a:xfrm>
        </p:spPr>
        <p:txBody>
          <a:bodyPr>
            <a:normAutofit/>
          </a:bodyPr>
          <a:lstStyle/>
          <a:p>
            <a:r>
              <a:rPr lang="pt-PT" dirty="0"/>
              <a:t>Propicie um ambiente virtual de </a:t>
            </a:r>
            <a:r>
              <a:rPr lang="pt-PT" u="sng" dirty="0"/>
              <a:t>acolhida</a:t>
            </a:r>
            <a:r>
              <a:rPr lang="pt-PT" dirty="0"/>
              <a:t> e com possibilidade de </a:t>
            </a:r>
            <a:r>
              <a:rPr lang="pt-PT" u="sng" dirty="0"/>
              <a:t>diálogo</a:t>
            </a:r>
            <a:r>
              <a:rPr lang="pt-PT" dirty="0"/>
              <a:t> frequente por meio da mediação;</a:t>
            </a:r>
          </a:p>
          <a:p>
            <a:endParaRPr lang="pt-PT" dirty="0"/>
          </a:p>
          <a:p>
            <a:r>
              <a:rPr lang="pt-PT" dirty="0"/>
              <a:t>Possibilite aos alunos </a:t>
            </a:r>
            <a:r>
              <a:rPr lang="pt-PT" u="sng" dirty="0"/>
              <a:t>atividades colaborativas </a:t>
            </a:r>
            <a:r>
              <a:rPr lang="pt-PT" dirty="0"/>
              <a:t>entre os pares que levem em conta as trocas e produções coletivas;</a:t>
            </a:r>
          </a:p>
          <a:p>
            <a:endParaRPr lang="pt-PT" dirty="0"/>
          </a:p>
          <a:p>
            <a:r>
              <a:rPr lang="pt-PT" dirty="0"/>
              <a:t>Utilize estratégias didáticas que possibilitem a </a:t>
            </a:r>
            <a:r>
              <a:rPr lang="pt-PT" u="sng" dirty="0"/>
              <a:t>autoria, reflexão, crítica e análises </a:t>
            </a:r>
            <a:r>
              <a:rPr lang="pt-PT" dirty="0"/>
              <a:t>ao invés da mera reprodução ou repetição.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AD68947-FCB0-48FD-AB2F-BDBFFB8EC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84591"/>
            <a:ext cx="4916560" cy="428881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9FC0F27-F094-44EA-BC5B-BAE6D5A2B939}"/>
              </a:ext>
            </a:extLst>
          </p:cNvPr>
          <p:cNvSpPr txBox="1">
            <a:spLocks/>
          </p:cNvSpPr>
          <p:nvPr/>
        </p:nvSpPr>
        <p:spPr>
          <a:xfrm>
            <a:off x="-92765" y="6039305"/>
            <a:ext cx="12284765" cy="8186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/>
              <a:t>  </a:t>
            </a:r>
            <a:endParaRPr lang="pt-P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5F3186D-7149-4949-94B0-C13B305C7806}"/>
              </a:ext>
            </a:extLst>
          </p:cNvPr>
          <p:cNvSpPr/>
          <p:nvPr/>
        </p:nvSpPr>
        <p:spPr>
          <a:xfrm>
            <a:off x="9021694" y="6358595"/>
            <a:ext cx="289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diene.eire.mello@gmail.com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6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05CB3CF-86DB-49C5-9CA4-FA63582D6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6464">
            <a:off x="-1007239" y="80096"/>
            <a:ext cx="10021164" cy="5636905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FC32DDB-35A0-49E2-BE0A-BFAD834BC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478290"/>
            <a:ext cx="5736609" cy="1655762"/>
          </a:xfrm>
        </p:spPr>
        <p:txBody>
          <a:bodyPr>
            <a:noAutofit/>
          </a:bodyPr>
          <a:lstStyle/>
          <a:p>
            <a:r>
              <a:rPr lang="pt-PT" sz="4000" b="1" dirty="0"/>
              <a:t>PLANEJAR PARA ACOLHER</a:t>
            </a:r>
          </a:p>
          <a:p>
            <a:endParaRPr lang="pt-PT" sz="4000" b="1" dirty="0"/>
          </a:p>
          <a:p>
            <a:r>
              <a:rPr lang="pt-PT" sz="4000" b="1" dirty="0"/>
              <a:t>PLANEJAR PARA INCLUIR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EAB5BE8-9C27-4D06-9C08-1DC21D2B5731}"/>
              </a:ext>
            </a:extLst>
          </p:cNvPr>
          <p:cNvSpPr/>
          <p:nvPr/>
        </p:nvSpPr>
        <p:spPr>
          <a:xfrm>
            <a:off x="8761059" y="6349482"/>
            <a:ext cx="289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diene.eire.mello@gmail.com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7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4C18EF6-2E85-479A-BDA9-8E85B547A8CE}"/>
              </a:ext>
            </a:extLst>
          </p:cNvPr>
          <p:cNvSpPr/>
          <p:nvPr/>
        </p:nvSpPr>
        <p:spPr>
          <a:xfrm>
            <a:off x="537880" y="742578"/>
            <a:ext cx="3763617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pt-PT" sz="4000" b="1" dirty="0"/>
          </a:p>
          <a:p>
            <a:pPr algn="ctr"/>
            <a:r>
              <a:rPr lang="pt-PT" sz="4000" b="1" dirty="0"/>
              <a:t>PANDEMIA</a:t>
            </a:r>
          </a:p>
          <a:p>
            <a:pPr algn="ctr"/>
            <a:r>
              <a:rPr lang="pt-PT" sz="4000" b="1" dirty="0"/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9299990" y="6488668"/>
            <a:ext cx="289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diene.eire.mello@gmail.com</a:t>
            </a:r>
            <a:endParaRPr lang="en-US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73AAF72-B1F9-4BCE-A2E7-916796183C72}"/>
              </a:ext>
            </a:extLst>
          </p:cNvPr>
          <p:cNvSpPr txBox="1"/>
          <p:nvPr/>
        </p:nvSpPr>
        <p:spPr>
          <a:xfrm>
            <a:off x="537880" y="3376212"/>
            <a:ext cx="3763616" cy="19389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endParaRPr lang="pt-PT" sz="4000" b="1" dirty="0"/>
          </a:p>
          <a:p>
            <a:pPr algn="ctr"/>
            <a:r>
              <a:rPr lang="pt-PT" sz="4000" b="1" dirty="0"/>
              <a:t>ISOLAMENTO</a:t>
            </a:r>
          </a:p>
          <a:p>
            <a:pPr algn="r"/>
            <a:endParaRPr lang="pt-PT" sz="4000" b="1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04DD26A-21ED-4B9E-9C37-25ED49A851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9590" y="766790"/>
            <a:ext cx="8721197" cy="521884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57278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A19BE26-A559-4DF4-BDF8-DBC4A0A68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65455" y="491568"/>
            <a:ext cx="4990893" cy="5061093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endParaRPr lang="pt-BR" altLang="pt-PT" sz="4400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t-PT" sz="6500" b="1" dirty="0">
                <a:latin typeface="Aldhabi" panose="01000000000000000000" pitchFamily="2" charset="-78"/>
                <a:cs typeface="Aldhabi" panose="01000000000000000000" pitchFamily="2" charset="-78"/>
              </a:rPr>
              <a:t>… </a:t>
            </a:r>
            <a:r>
              <a:rPr lang="pt-PT" sz="6500" b="1" i="1" dirty="0">
                <a:latin typeface="Aldhabi" panose="01000000000000000000" pitchFamily="2" charset="-78"/>
                <a:cs typeface="Aldhabi" panose="01000000000000000000" pitchFamily="2" charset="-78"/>
              </a:rPr>
              <a:t>ensinar e aprender não pode dar-se fora da procura, fora da boniteza e da alegria</a:t>
            </a:r>
            <a:r>
              <a:rPr lang="pt-PT" sz="6500" b="1" dirty="0">
                <a:latin typeface="Aldhabi" panose="01000000000000000000" pitchFamily="2" charset="-78"/>
                <a:cs typeface="Aldhabi" panose="01000000000000000000" pitchFamily="2" charset="-78"/>
              </a:rPr>
              <a:t>.</a:t>
            </a:r>
          </a:p>
          <a:p>
            <a:pPr algn="ctr" eaLnBrk="1" hangingPunct="1">
              <a:buFontTx/>
              <a:buNone/>
            </a:pPr>
            <a:endParaRPr lang="pt-BR" altLang="pt-PT" sz="6500" b="1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 eaLnBrk="1" hangingPunct="1">
              <a:buFontTx/>
              <a:buNone/>
            </a:pPr>
            <a:r>
              <a:rPr lang="pt-BR" altLang="pt-PT" sz="6500" b="1" dirty="0">
                <a:latin typeface="Aldhabi" panose="01000000000000000000" pitchFamily="2" charset="-78"/>
                <a:cs typeface="Aldhabi" panose="01000000000000000000" pitchFamily="2" charset="-78"/>
              </a:rPr>
              <a:t>Paulo Freire (1982)</a:t>
            </a:r>
          </a:p>
        </p:txBody>
      </p:sp>
      <p:pic>
        <p:nvPicPr>
          <p:cNvPr id="62467" name="Picture 3">
            <a:extLst>
              <a:ext uri="{FF2B5EF4-FFF2-40B4-BE49-F238E27FC236}">
                <a16:creationId xmlns:a16="http://schemas.microsoft.com/office/drawing/2014/main" id="{01D5469F-C073-464A-93AC-147B9FAEB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45426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94F0144-2276-4865-B70D-6B1305D44B7E}"/>
              </a:ext>
            </a:extLst>
          </p:cNvPr>
          <p:cNvSpPr/>
          <p:nvPr/>
        </p:nvSpPr>
        <p:spPr>
          <a:xfrm>
            <a:off x="8959842" y="6181766"/>
            <a:ext cx="289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diene.eire.mello@gmail.com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7E656FA-09B9-4735-985B-239ECEA22F97}"/>
              </a:ext>
            </a:extLst>
          </p:cNvPr>
          <p:cNvSpPr/>
          <p:nvPr/>
        </p:nvSpPr>
        <p:spPr>
          <a:xfrm>
            <a:off x="642730" y="1132820"/>
            <a:ext cx="11005931" cy="7414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PT" altLang="pt-PT" sz="1600" dirty="0"/>
              <a:t>HRASTINSKI, Stefan. </a:t>
            </a:r>
            <a:r>
              <a:rPr lang="pt-PT" sz="1600" dirty="0" err="1"/>
              <a:t>Asynchronous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/>
              <a:t>Synchronous</a:t>
            </a:r>
            <a:r>
              <a:rPr lang="pt-PT" sz="1600" dirty="0"/>
              <a:t> E-</a:t>
            </a:r>
            <a:r>
              <a:rPr lang="pt-PT" sz="1600" dirty="0" err="1"/>
              <a:t>Learning</a:t>
            </a:r>
            <a:r>
              <a:rPr lang="pt-PT" altLang="pt-PT" sz="1600" dirty="0">
                <a:solidFill>
                  <a:srgbClr val="2E2E2E"/>
                </a:solidFill>
              </a:rPr>
              <a:t>. </a:t>
            </a:r>
            <a:r>
              <a:rPr lang="pt-PT" sz="1600" b="1" dirty="0" err="1"/>
              <a:t>Educause</a:t>
            </a:r>
            <a:r>
              <a:rPr lang="pt-PT" sz="1600" b="1" dirty="0"/>
              <a:t> </a:t>
            </a:r>
            <a:r>
              <a:rPr lang="pt-PT" sz="1600" b="1" dirty="0" err="1"/>
              <a:t>quarterly</a:t>
            </a:r>
            <a:r>
              <a:rPr lang="pt-PT" sz="1600" b="1" dirty="0"/>
              <a:t> </a:t>
            </a:r>
            <a:r>
              <a:rPr lang="pt-PT" sz="1600" dirty="0"/>
              <a:t>31 (4), 2008. </a:t>
            </a:r>
            <a:r>
              <a:rPr lang="pt-PT" altLang="pt-PT" sz="1600" dirty="0">
                <a:solidFill>
                  <a:srgbClr val="2E2E2E"/>
                </a:solidFill>
              </a:rPr>
              <a:t>Disponível em: </a:t>
            </a:r>
            <a:r>
              <a:rPr lang="pt-PT" sz="1600" dirty="0">
                <a:hlinkClick r:id="rId2"/>
              </a:rPr>
              <a:t>https://er.educause.edu/articles/2008/11/asynchronous-and-synchronous-elearning</a:t>
            </a:r>
            <a:r>
              <a:rPr lang="pt-PT" sz="1600" dirty="0"/>
              <a:t>. Acesso em: maio de 2015. </a:t>
            </a:r>
          </a:p>
          <a:p>
            <a:pPr>
              <a:lnSpc>
                <a:spcPct val="107000"/>
              </a:lnSpc>
            </a:pPr>
            <a:endParaRPr lang="pt-PT" altLang="pt-PT" sz="1600" dirty="0">
              <a:solidFill>
                <a:srgbClr val="2E2E2E"/>
              </a:solidFill>
            </a:endParaRPr>
          </a:p>
          <a:p>
            <a:pPr>
              <a:lnSpc>
                <a:spcPct val="107000"/>
              </a:lnSpc>
            </a:pPr>
            <a:r>
              <a:rPr lang="pt-PT" sz="1600" dirty="0">
                <a:ea typeface="Calibri" panose="020F0502020204030204" pitchFamily="34" charset="0"/>
                <a:cs typeface="Arial" panose="020B0604020202020204" pitchFamily="34" charset="0"/>
              </a:rPr>
              <a:t>MELLO. D. E</a:t>
            </a:r>
            <a:r>
              <a:rPr lang="pt-PT" sz="1600" b="1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t-PT" sz="1600" dirty="0">
                <a:ea typeface="Calibri" panose="020F0502020204030204" pitchFamily="34" charset="0"/>
                <a:cs typeface="Arial" panose="020B0604020202020204" pitchFamily="34" charset="0"/>
              </a:rPr>
              <a:t> Educação online: reflexões e aproximações em busca de fundamentos para uma didática In: </a:t>
            </a:r>
            <a:r>
              <a:rPr lang="pt-PT" sz="1600" b="1" dirty="0">
                <a:ea typeface="Calibri" panose="020F0502020204030204" pitchFamily="34" charset="0"/>
                <a:cs typeface="Arial" panose="020B0604020202020204" pitchFamily="34" charset="0"/>
              </a:rPr>
              <a:t>Pedagogia e didática com as tecnologias digitais no ensino superior.</a:t>
            </a:r>
            <a:r>
              <a:rPr lang="pt-PT" sz="1600" dirty="0">
                <a:ea typeface="Calibri" panose="020F0502020204030204" pitchFamily="34" charset="0"/>
                <a:cs typeface="Arial" panose="020B0604020202020204" pitchFamily="34" charset="0"/>
              </a:rPr>
              <a:t> Coimbra: Imprensa da Universidade de Coimbra, 2019, v.1, p. 47-58. Disponível </a:t>
            </a:r>
            <a:r>
              <a:rPr lang="pt-PT" sz="1600" dirty="0" err="1">
                <a:ea typeface="Calibri" panose="020F0502020204030204" pitchFamily="34" charset="0"/>
                <a:cs typeface="Arial" panose="020B0604020202020204" pitchFamily="34" charset="0"/>
              </a:rPr>
              <a:t>em:</a:t>
            </a:r>
            <a:r>
              <a:rPr lang="pt-PT" sz="1600" i="1" u="sng" dirty="0" err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pt-PT" sz="1600" i="1" u="sng" dirty="0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://books.google.pt/books?id=AsGwDwAAQBAJ&amp;pg=PA2&amp;lpg=PA2&amp;dq=Capa+Pedagogia+e+did%C3%A1tica+com+as+tecnologias+digitais+no+ensino+superior&amp;source=bl&amp;ots=NHWFVhdDTg&amp;sig=ACfU3U3I1MdkOTGXDjqD_VBwW_qOAmrtWw&amp;hl=pt-PT&amp;sa=X&amp;ved=2ahUKEwik7o-opPLkAhXUmFwKH</a:t>
            </a:r>
            <a:endParaRPr lang="pt-PT" sz="1600" i="1" u="sng" dirty="0">
              <a:solidFill>
                <a:srgbClr val="0000FF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PT" sz="1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PT" sz="1600" dirty="0">
                <a:solidFill>
                  <a:srgbClr val="000000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MOREIRA, D. &amp; BARROS, D. (2020) Como estruturar atividades para o ensino online: </a:t>
            </a:r>
            <a:r>
              <a:rPr lang="pt-PT" sz="1600" b="1" dirty="0">
                <a:solidFill>
                  <a:srgbClr val="000000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orientações para a prática síncrona e assíncrona</a:t>
            </a:r>
            <a:r>
              <a:rPr lang="pt-PT" sz="1600" dirty="0">
                <a:solidFill>
                  <a:srgbClr val="000000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. Disponível em: </a:t>
            </a:r>
            <a:r>
              <a:rPr lang="pt-PT" sz="1600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https://repositorioaberto.uab.pt/handle/10400.2/9592</a:t>
            </a:r>
            <a:r>
              <a:rPr lang="pt-PT" sz="1600" dirty="0">
                <a:ea typeface="Calibri" panose="020F0502020204030204" pitchFamily="34" charset="0"/>
                <a:cs typeface="Times New Roman" panose="02020603050405020304" pitchFamily="18" charset="0"/>
              </a:rPr>
              <a:t>. Acesso em Maio de 2020.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PT" sz="1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dirty="0"/>
          </a:p>
          <a:p>
            <a:r>
              <a:rPr lang="pt-PT" dirty="0"/>
              <a:t>OLIVEIRA, A. X.; MELLO. D. E. </a:t>
            </a:r>
            <a:r>
              <a:rPr lang="pt-PT" dirty="0" err="1"/>
              <a:t>et</a:t>
            </a:r>
            <a:r>
              <a:rPr lang="pt-PT" dirty="0"/>
              <a:t> al. Práticas de ensino com o uso de tecnologias digitais: o papel da formação docente</a:t>
            </a:r>
            <a:r>
              <a:rPr lang="pt-PT" b="1" dirty="0"/>
              <a:t>. Teias </a:t>
            </a:r>
            <a:r>
              <a:rPr lang="pt-PT" dirty="0"/>
              <a:t>(Rio de Janeiro). , v.21, p.75 - 90, 2020.</a:t>
            </a:r>
            <a:r>
              <a:rPr lang="pt-PT" dirty="0">
                <a:solidFill>
                  <a:srgbClr val="000000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 Disponível em</a:t>
            </a:r>
            <a:endParaRPr lang="pt-PT" dirty="0"/>
          </a:p>
          <a:p>
            <a:r>
              <a:rPr lang="pt-PT" i="1" dirty="0">
                <a:hlinkClick r:id="rId5"/>
              </a:rPr>
              <a:t>http://https://www.e-publicacoes.uerj.br/index.php/revistateias/article/view/48627/32434</a:t>
            </a:r>
            <a:r>
              <a:rPr lang="pt-PT" i="1" dirty="0"/>
              <a:t>. Acesso em maio de 2020. </a:t>
            </a:r>
          </a:p>
          <a:p>
            <a:endParaRPr lang="pt-PT" i="1" dirty="0"/>
          </a:p>
          <a:p>
            <a:r>
              <a:rPr lang="pt-PT" i="1" dirty="0"/>
              <a:t> </a:t>
            </a:r>
            <a:r>
              <a:rPr lang="pt-PT" dirty="0">
                <a:ea typeface="Calibri" panose="020F0502020204030204" pitchFamily="34" charset="0"/>
                <a:cs typeface="Times New Roman" panose="02020603050405020304" pitchFamily="18" charset="0"/>
              </a:rPr>
              <a:t>VASCONCELLOS, Celso dos Santos. </a:t>
            </a:r>
            <a:r>
              <a:rPr lang="pt-PT" b="1" dirty="0">
                <a:ea typeface="Calibri" panose="020F0502020204030204" pitchFamily="34" charset="0"/>
                <a:cs typeface="Times New Roman" panose="02020603050405020304" pitchFamily="18" charset="0"/>
              </a:rPr>
              <a:t>Planejamento</a:t>
            </a:r>
            <a:r>
              <a:rPr lang="pt-PT" dirty="0">
                <a:ea typeface="Calibri" panose="020F0502020204030204" pitchFamily="34" charset="0"/>
                <a:cs typeface="Times New Roman" panose="02020603050405020304" pitchFamily="18" charset="0"/>
              </a:rPr>
              <a:t>: Plano de Ensino-Aprendizagem e Projeto Educativo – elementos metodológicos para elaboração e realização. São Paulo: </a:t>
            </a:r>
            <a:r>
              <a:rPr lang="pt-PT" dirty="0" err="1">
                <a:ea typeface="Calibri" panose="020F0502020204030204" pitchFamily="34" charset="0"/>
                <a:cs typeface="Times New Roman" panose="02020603050405020304" pitchFamily="18" charset="0"/>
              </a:rPr>
              <a:t>Libertad</a:t>
            </a:r>
            <a:r>
              <a:rPr lang="pt-PT" dirty="0">
                <a:ea typeface="Calibri" panose="020F0502020204030204" pitchFamily="34" charset="0"/>
                <a:cs typeface="Times New Roman" panose="02020603050405020304" pitchFamily="18" charset="0"/>
              </a:rPr>
              <a:t>, 1995.</a:t>
            </a:r>
          </a:p>
          <a:p>
            <a:endParaRPr lang="pt-PT" i="1" dirty="0"/>
          </a:p>
          <a:p>
            <a:endParaRPr lang="pt-PT" dirty="0"/>
          </a:p>
          <a:p>
            <a:pPr>
              <a:lnSpc>
                <a:spcPct val="107000"/>
              </a:lnSpc>
            </a:pPr>
            <a:endParaRPr lang="pt-PT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PT" sz="1600" i="1" u="sng" dirty="0">
              <a:solidFill>
                <a:srgbClr val="0000FF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PT" i="1" u="sng" dirty="0">
              <a:solidFill>
                <a:srgbClr val="0000FF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PT" i="1" u="sng" dirty="0">
              <a:solidFill>
                <a:srgbClr val="0000FF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PT" i="1" u="sng" dirty="0">
              <a:solidFill>
                <a:srgbClr val="0000FF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P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A6D941E-2BC5-4829-BE5D-657949A8D6D2}"/>
              </a:ext>
            </a:extLst>
          </p:cNvPr>
          <p:cNvSpPr txBox="1"/>
          <p:nvPr/>
        </p:nvSpPr>
        <p:spPr>
          <a:xfrm>
            <a:off x="1046922" y="609600"/>
            <a:ext cx="556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/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38262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-15413" y="5447421"/>
            <a:ext cx="12192000" cy="1370105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43" y="5742846"/>
            <a:ext cx="2485290" cy="779254"/>
          </a:xfrm>
          <a:prstGeom prst="rect">
            <a:avLst/>
          </a:prstGeom>
        </p:spPr>
      </p:pic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710743" y="1638938"/>
            <a:ext cx="10969284" cy="1569445"/>
          </a:xfrm>
        </p:spPr>
        <p:txBody>
          <a:bodyPr>
            <a:noAutofit/>
          </a:bodyPr>
          <a:lstStyle/>
          <a:p>
            <a:pPr algn="l"/>
            <a:br>
              <a:rPr lang="pt-BR" sz="3200" dirty="0">
                <a:latin typeface="Avenir Book"/>
                <a:cs typeface="Avenir Book"/>
              </a:rPr>
            </a:br>
            <a:endParaRPr lang="pt-BR" sz="3200" dirty="0">
              <a:latin typeface="Avenir Book"/>
              <a:cs typeface="Avenir Book"/>
            </a:endParaRPr>
          </a:p>
          <a:p>
            <a:pPr algn="l"/>
            <a:endParaRPr lang="pt-BR" sz="3200" dirty="0">
              <a:latin typeface="Avenir Book"/>
              <a:cs typeface="Avenir Book"/>
            </a:endParaRPr>
          </a:p>
          <a:p>
            <a:pPr algn="l"/>
            <a:endParaRPr lang="en-US" sz="3200" dirty="0">
              <a:latin typeface="Avenir Book"/>
              <a:cs typeface="Avenir Book"/>
            </a:endParaRPr>
          </a:p>
          <a:p>
            <a:r>
              <a:rPr lang="pt-BR" sz="3200" i="1" dirty="0">
                <a:hlinkClick r:id="rId3"/>
              </a:rPr>
              <a:t>diene.eire.mello@gmail.com</a:t>
            </a:r>
            <a:endParaRPr lang="pt-BR" sz="3200" i="1" dirty="0"/>
          </a:p>
          <a:p>
            <a:r>
              <a:rPr lang="pt-PT" sz="3200" dirty="0">
                <a:hlinkClick r:id="rId4"/>
              </a:rPr>
              <a:t>https://ueldidatic.wixsite.com/website</a:t>
            </a:r>
            <a:endParaRPr lang="pt-BR" sz="3200" i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905038" y="1694152"/>
            <a:ext cx="10351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B2F2B0F-7601-4304-84D6-22A17894B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612" y="5642065"/>
            <a:ext cx="2580697" cy="852163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A9D03ADB-2DE0-4727-BC62-F433E6E220DE}"/>
              </a:ext>
            </a:extLst>
          </p:cNvPr>
          <p:cNvSpPr/>
          <p:nvPr/>
        </p:nvSpPr>
        <p:spPr>
          <a:xfrm>
            <a:off x="5455728" y="3244334"/>
            <a:ext cx="2132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b="1" dirty="0"/>
              <a:t>OBRIGADA </a:t>
            </a:r>
            <a:endParaRPr lang="pt-PT" sz="32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C5943AE-9102-4DB1-8FBE-C3D2AAA315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5888" y="5447421"/>
            <a:ext cx="1284147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8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56DB0E4-0696-4965-9034-7A293F13B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20660" y="0"/>
            <a:ext cx="12633320" cy="745167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0EFC09A-6A0C-4FD8-AED3-913CE9BAD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5001" y="0"/>
            <a:ext cx="3248167" cy="944184"/>
          </a:xfrm>
        </p:spPr>
        <p:txBody>
          <a:bodyPr>
            <a:normAutofit fontScale="90000"/>
          </a:bodyPr>
          <a:lstStyle/>
          <a:p>
            <a:r>
              <a:rPr lang="pt-PT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tempo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B872C7E-F7B5-4DCD-A0DF-69E8A479C293}"/>
              </a:ext>
            </a:extLst>
          </p:cNvPr>
          <p:cNvSpPr/>
          <p:nvPr/>
        </p:nvSpPr>
        <p:spPr>
          <a:xfrm>
            <a:off x="6291618" y="948690"/>
            <a:ext cx="590038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>
                <a:solidFill>
                  <a:schemeClr val="bg1"/>
                </a:solidFill>
                <a:latin typeface="Helvetica" panose="020B0604020202020204" pitchFamily="34" charset="0"/>
              </a:rPr>
              <a:t>Quem teve a ideia de cortar o tempo em fatias,</a:t>
            </a:r>
            <a:br>
              <a:rPr lang="pt-PT" sz="3600" dirty="0">
                <a:solidFill>
                  <a:schemeClr val="bg1"/>
                </a:solidFill>
              </a:rPr>
            </a:br>
            <a:r>
              <a:rPr lang="pt-PT" sz="3600" dirty="0">
                <a:solidFill>
                  <a:schemeClr val="bg1"/>
                </a:solidFill>
                <a:latin typeface="Helvetica" panose="020B0604020202020204" pitchFamily="34" charset="0"/>
              </a:rPr>
              <a:t>a que se deu o nome de </a:t>
            </a:r>
            <a:r>
              <a:rPr lang="pt-PT" sz="3600" u="sng" dirty="0">
                <a:solidFill>
                  <a:schemeClr val="bg1"/>
                </a:solidFill>
                <a:latin typeface="Helvetica" panose="020B0604020202020204" pitchFamily="34" charset="0"/>
              </a:rPr>
              <a:t>ano, </a:t>
            </a:r>
            <a:r>
              <a:rPr lang="pt-PT" sz="3600" dirty="0">
                <a:solidFill>
                  <a:schemeClr val="bg1"/>
                </a:solidFill>
                <a:latin typeface="Helvetica" panose="020B0604020202020204" pitchFamily="34" charset="0"/>
              </a:rPr>
              <a:t>foi um indivíduo genial.</a:t>
            </a:r>
            <a:br>
              <a:rPr lang="pt-PT" sz="3600" dirty="0">
                <a:solidFill>
                  <a:schemeClr val="bg1"/>
                </a:solidFill>
              </a:rPr>
            </a:br>
            <a:br>
              <a:rPr lang="pt-PT" sz="3600" dirty="0">
                <a:solidFill>
                  <a:schemeClr val="bg1"/>
                </a:solidFill>
              </a:rPr>
            </a:br>
            <a:r>
              <a:rPr lang="pt-PT" sz="3600" dirty="0">
                <a:solidFill>
                  <a:schemeClr val="bg1"/>
                </a:solidFill>
              </a:rPr>
              <a:t>…</a:t>
            </a:r>
            <a:r>
              <a:rPr lang="pt-PT" sz="3600" dirty="0">
                <a:solidFill>
                  <a:schemeClr val="bg1"/>
                </a:solidFill>
                <a:latin typeface="Helvetica" panose="020B0604020202020204" pitchFamily="34" charset="0"/>
              </a:rPr>
              <a:t>Industrializou a esperança…</a:t>
            </a:r>
            <a:br>
              <a:rPr lang="pt-PT" sz="3600" dirty="0">
                <a:solidFill>
                  <a:schemeClr val="bg1"/>
                </a:solidFill>
              </a:rPr>
            </a:br>
            <a:endParaRPr lang="pt-PT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r>
              <a:rPr lang="pt-PT" i="1" dirty="0">
                <a:solidFill>
                  <a:schemeClr val="bg1"/>
                </a:solidFill>
                <a:latin typeface="Helvetica" panose="020B0604020202020204" pitchFamily="34" charset="0"/>
              </a:rPr>
              <a:t>Roberto Pompeu de Toledo ou </a:t>
            </a:r>
            <a:r>
              <a:rPr lang="pt-PT" i="1" dirty="0" err="1">
                <a:solidFill>
                  <a:schemeClr val="bg1"/>
                </a:solidFill>
                <a:latin typeface="Helvetica" panose="020B0604020202020204" pitchFamily="34" charset="0"/>
              </a:rPr>
              <a:t>Drumond</a:t>
            </a:r>
            <a:endParaRPr lang="pt-PT" i="1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endParaRPr lang="pt-PT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endParaRPr lang="pt-PT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8FD03F9-E8C9-4924-A8D2-C3576918DE58}"/>
              </a:ext>
            </a:extLst>
          </p:cNvPr>
          <p:cNvSpPr/>
          <p:nvPr/>
        </p:nvSpPr>
        <p:spPr>
          <a:xfrm>
            <a:off x="9397163" y="6508508"/>
            <a:ext cx="289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diene.eire.mello@gmail.com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2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ACF7B-9545-49B7-8689-98B8B0D13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846" y="165964"/>
            <a:ext cx="5552660" cy="889395"/>
          </a:xfrm>
        </p:spPr>
        <p:txBody>
          <a:bodyPr>
            <a:normAutofit/>
          </a:bodyPr>
          <a:lstStyle/>
          <a:p>
            <a:r>
              <a:rPr lang="pt-PT" sz="5400" b="1" dirty="0">
                <a:latin typeface="Arial Black" panose="020B0A04020102020204" pitchFamily="34" charset="0"/>
                <a:cs typeface="Aharoni" panose="02010803020104030203" pitchFamily="2" charset="-79"/>
              </a:rPr>
              <a:t>2020</a:t>
            </a:r>
            <a:endParaRPr lang="pt-PT" sz="5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ACEFE32-B45D-4872-A9CF-2B5A6E911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823" y="980659"/>
            <a:ext cx="7036329" cy="5877339"/>
          </a:xfrm>
          <a:prstGeom prst="rect">
            <a:avLst/>
          </a:prstGeom>
        </p:spPr>
      </p:pic>
      <p:sp>
        <p:nvSpPr>
          <p:cNvPr id="7" name="Sinal de Multiplicação 6">
            <a:extLst>
              <a:ext uri="{FF2B5EF4-FFF2-40B4-BE49-F238E27FC236}">
                <a16:creationId xmlns:a16="http://schemas.microsoft.com/office/drawing/2014/main" id="{4CE9A2B5-DDBE-43D2-A424-81C7511C06C5}"/>
              </a:ext>
            </a:extLst>
          </p:cNvPr>
          <p:cNvSpPr/>
          <p:nvPr/>
        </p:nvSpPr>
        <p:spPr>
          <a:xfrm>
            <a:off x="2557856" y="3221958"/>
            <a:ext cx="1823224" cy="139474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inal de Multiplicação 8">
            <a:extLst>
              <a:ext uri="{FF2B5EF4-FFF2-40B4-BE49-F238E27FC236}">
                <a16:creationId xmlns:a16="http://schemas.microsoft.com/office/drawing/2014/main" id="{2FF4AD79-3915-4D9F-8D91-58E902C282FA}"/>
              </a:ext>
            </a:extLst>
          </p:cNvPr>
          <p:cNvSpPr/>
          <p:nvPr/>
        </p:nvSpPr>
        <p:spPr>
          <a:xfrm>
            <a:off x="7696829" y="1358382"/>
            <a:ext cx="1897355" cy="139474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Sinal de Multiplicação 9">
            <a:extLst>
              <a:ext uri="{FF2B5EF4-FFF2-40B4-BE49-F238E27FC236}">
                <a16:creationId xmlns:a16="http://schemas.microsoft.com/office/drawing/2014/main" id="{E7397824-1E55-478C-8CE5-76A2A622B327}"/>
              </a:ext>
            </a:extLst>
          </p:cNvPr>
          <p:cNvSpPr/>
          <p:nvPr/>
        </p:nvSpPr>
        <p:spPr>
          <a:xfrm>
            <a:off x="4252796" y="3296658"/>
            <a:ext cx="1823224" cy="139474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Sinal de Multiplicação 10">
            <a:extLst>
              <a:ext uri="{FF2B5EF4-FFF2-40B4-BE49-F238E27FC236}">
                <a16:creationId xmlns:a16="http://schemas.microsoft.com/office/drawing/2014/main" id="{218E7D34-49C5-47A0-BFE8-D931EDE5BA22}"/>
              </a:ext>
            </a:extLst>
          </p:cNvPr>
          <p:cNvSpPr/>
          <p:nvPr/>
        </p:nvSpPr>
        <p:spPr>
          <a:xfrm>
            <a:off x="6095999" y="1443688"/>
            <a:ext cx="1823224" cy="139474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F1B6459-557B-43FC-BB5A-968ED9ED9AD4}"/>
              </a:ext>
            </a:extLst>
          </p:cNvPr>
          <p:cNvSpPr/>
          <p:nvPr/>
        </p:nvSpPr>
        <p:spPr>
          <a:xfrm>
            <a:off x="9299990" y="6346655"/>
            <a:ext cx="289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diene.eire.mello@gmail.com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7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ACF7B-9545-49B7-8689-98B8B0D13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9670" y="380757"/>
            <a:ext cx="5552660" cy="889395"/>
          </a:xfrm>
        </p:spPr>
        <p:txBody>
          <a:bodyPr>
            <a:noAutofit/>
          </a:bodyPr>
          <a:lstStyle/>
          <a:p>
            <a:r>
              <a:rPr lang="pt-PT" sz="8000" b="1" dirty="0">
                <a:latin typeface="Arial Black" panose="020B0A04020102020204" pitchFamily="34" charset="0"/>
                <a:cs typeface="Aharoni" panose="02010803020104030203" pitchFamily="2" charset="-79"/>
              </a:rPr>
              <a:t>2020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0EF8DB6-7200-43E2-A765-72329C807E89}"/>
              </a:ext>
            </a:extLst>
          </p:cNvPr>
          <p:cNvSpPr/>
          <p:nvPr/>
        </p:nvSpPr>
        <p:spPr>
          <a:xfrm>
            <a:off x="781075" y="2178840"/>
            <a:ext cx="3291998" cy="19389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pt-PT" sz="4000" b="1" dirty="0"/>
          </a:p>
          <a:p>
            <a:pPr algn="ctr"/>
            <a:r>
              <a:rPr lang="pt-PT" sz="4000" b="1" dirty="0"/>
              <a:t>ANSIEDADE</a:t>
            </a:r>
          </a:p>
          <a:p>
            <a:pPr algn="ctr"/>
            <a:r>
              <a:rPr lang="pt-PT" sz="4000" b="1" dirty="0"/>
              <a:t>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5053BAA-6405-4786-A1DC-00B8D78791EB}"/>
              </a:ext>
            </a:extLst>
          </p:cNvPr>
          <p:cNvSpPr/>
          <p:nvPr/>
        </p:nvSpPr>
        <p:spPr>
          <a:xfrm>
            <a:off x="3889962" y="1463597"/>
            <a:ext cx="3291998" cy="19389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pt-PT" sz="4000" b="1" dirty="0"/>
          </a:p>
          <a:p>
            <a:pPr algn="ctr"/>
            <a:r>
              <a:rPr lang="pt-PT" sz="4000" b="1" dirty="0"/>
              <a:t>ANGÚSTIA</a:t>
            </a:r>
          </a:p>
          <a:p>
            <a:pPr algn="ctr"/>
            <a:r>
              <a:rPr lang="pt-PT" sz="4000" b="1" dirty="0"/>
              <a:t>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E1A7EFD-4ADB-4AD1-8C01-918596387542}"/>
              </a:ext>
            </a:extLst>
          </p:cNvPr>
          <p:cNvSpPr/>
          <p:nvPr/>
        </p:nvSpPr>
        <p:spPr>
          <a:xfrm>
            <a:off x="8424032" y="1564573"/>
            <a:ext cx="3291998" cy="19389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pt-PT" sz="4000" b="1" dirty="0"/>
          </a:p>
          <a:p>
            <a:pPr algn="ctr"/>
            <a:r>
              <a:rPr lang="pt-PT" sz="4000" b="1" dirty="0"/>
              <a:t>MEDO</a:t>
            </a:r>
          </a:p>
          <a:p>
            <a:pPr algn="ctr"/>
            <a:r>
              <a:rPr lang="pt-PT" sz="4000" b="1" dirty="0"/>
              <a:t> 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5668A11-9CE8-4107-B02C-EEC715E82B76}"/>
              </a:ext>
            </a:extLst>
          </p:cNvPr>
          <p:cNvSpPr/>
          <p:nvPr/>
        </p:nvSpPr>
        <p:spPr>
          <a:xfrm>
            <a:off x="3454533" y="3614759"/>
            <a:ext cx="3291998" cy="19389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pt-PT" sz="4000" b="1" dirty="0"/>
          </a:p>
          <a:p>
            <a:pPr algn="ctr"/>
            <a:r>
              <a:rPr lang="pt-PT" sz="4000" b="1" dirty="0"/>
              <a:t>TRISTEZA</a:t>
            </a:r>
          </a:p>
          <a:p>
            <a:pPr algn="ctr"/>
            <a:r>
              <a:rPr lang="pt-PT" sz="4000" b="1" dirty="0"/>
              <a:t>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1D184803-612A-40D8-A383-DEA5AAB0EC2B}"/>
              </a:ext>
            </a:extLst>
          </p:cNvPr>
          <p:cNvSpPr/>
          <p:nvPr/>
        </p:nvSpPr>
        <p:spPr>
          <a:xfrm>
            <a:off x="6511863" y="2990382"/>
            <a:ext cx="3291998" cy="19389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PT" sz="4000" b="1" dirty="0"/>
              <a:t>SENSAÇÃO DE IMPOTÊNCIA</a:t>
            </a:r>
          </a:p>
          <a:p>
            <a:pPr algn="ctr"/>
            <a:endParaRPr lang="pt-PT" sz="4000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47CCC93-DB4E-4D80-854D-B2A5AB1E41DB}"/>
              </a:ext>
            </a:extLst>
          </p:cNvPr>
          <p:cNvSpPr/>
          <p:nvPr/>
        </p:nvSpPr>
        <p:spPr>
          <a:xfrm>
            <a:off x="781075" y="4796425"/>
            <a:ext cx="3291998" cy="19389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pt-PT" sz="4000" b="1" dirty="0"/>
          </a:p>
          <a:p>
            <a:pPr algn="ctr"/>
            <a:r>
              <a:rPr lang="pt-PT" sz="4000" b="1" dirty="0"/>
              <a:t>INCERTEZA</a:t>
            </a:r>
          </a:p>
          <a:p>
            <a:pPr algn="ctr"/>
            <a:r>
              <a:rPr lang="pt-PT" sz="4000" b="1" dirty="0"/>
              <a:t>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26FA74D-6D8C-4A37-A45A-198DCB84CFE6}"/>
              </a:ext>
            </a:extLst>
          </p:cNvPr>
          <p:cNvSpPr/>
          <p:nvPr/>
        </p:nvSpPr>
        <p:spPr>
          <a:xfrm>
            <a:off x="9299990" y="6392248"/>
            <a:ext cx="289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diene.eire.mello@gmail.com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8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9">
            <a:extLst>
              <a:ext uri="{FF2B5EF4-FFF2-40B4-BE49-F238E27FC236}">
                <a16:creationId xmlns:a16="http://schemas.microsoft.com/office/drawing/2014/main" id="{D7F307E1-26FA-4252-94D1-9711C451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DF7E2CE-3373-4C59-8BC0-0D463E1D0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01" r="6192" b="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t="10295" r="4" b="23987"/>
          <a:stretch/>
        </p:blipFill>
        <p:spPr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16016" r="24239" b="1"/>
          <a:stretch/>
        </p:blipFill>
        <p:spPr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39" name="Freeform: Shape 41">
            <a:extLst>
              <a:ext uri="{FF2B5EF4-FFF2-40B4-BE49-F238E27FC236}">
                <a16:creationId xmlns:a16="http://schemas.microsoft.com/office/drawing/2014/main" id="{398DFB7A-5FB9-4FBB-8BD1-0DBC6A36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3">
            <a:extLst>
              <a:ext uri="{FF2B5EF4-FFF2-40B4-BE49-F238E27FC236}">
                <a16:creationId xmlns:a16="http://schemas.microsoft.com/office/drawing/2014/main" id="{357E4EC5-5150-4D8A-B97F-668E9075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5DEE8F2-EF59-41FB-8899-FEE88A29FB9E}"/>
              </a:ext>
            </a:extLst>
          </p:cNvPr>
          <p:cNvSpPr txBox="1"/>
          <p:nvPr/>
        </p:nvSpPr>
        <p:spPr>
          <a:xfrm>
            <a:off x="346966" y="2501262"/>
            <a:ext cx="53033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QUAL ALTERNATIVA NOS RESTOU?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5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7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Espaço Reservado para Conteúdo 5"/>
          <p:cNvPicPr>
            <a:picLocks noChangeAspect="1"/>
          </p:cNvPicPr>
          <p:nvPr/>
        </p:nvPicPr>
        <p:blipFill rotWithShape="1">
          <a:blip r:embed="rId3"/>
          <a:srcRect t="10303" r="-3" b="23989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29486DA-F85B-4C33-92C4-49E4AEEF0A6E}"/>
              </a:ext>
            </a:extLst>
          </p:cNvPr>
          <p:cNvSpPr txBox="1"/>
          <p:nvPr/>
        </p:nvSpPr>
        <p:spPr>
          <a:xfrm>
            <a:off x="8126195" y="2579269"/>
            <a:ext cx="2463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latin typeface="Aharoni" panose="02010803020104030203" pitchFamily="2" charset="-79"/>
                <a:cs typeface="Aharoni" panose="02010803020104030203" pitchFamily="2" charset="-79"/>
              </a:rPr>
              <a:t>PROFESSOR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FE33585-7691-43C2-91A3-953AF086066B}"/>
              </a:ext>
            </a:extLst>
          </p:cNvPr>
          <p:cNvSpPr txBox="1"/>
          <p:nvPr/>
        </p:nvSpPr>
        <p:spPr>
          <a:xfrm>
            <a:off x="8772876" y="6036895"/>
            <a:ext cx="2463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latin typeface="Aharoni" panose="02010803020104030203" pitchFamily="2" charset="-79"/>
                <a:cs typeface="Aharoni" panose="02010803020104030203" pitchFamily="2" charset="-79"/>
              </a:rPr>
              <a:t>ALUNO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BBAA4AD-3306-4B6B-8DDA-3AEE69C4AC9C}"/>
              </a:ext>
            </a:extLst>
          </p:cNvPr>
          <p:cNvSpPr txBox="1"/>
          <p:nvPr/>
        </p:nvSpPr>
        <p:spPr>
          <a:xfrm rot="20581937">
            <a:off x="535454" y="4679412"/>
            <a:ext cx="5664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ENSINO REMOTO EMERGENCIAL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7784309-B627-41E0-8DCD-13D3BD63CDF0}"/>
              </a:ext>
            </a:extLst>
          </p:cNvPr>
          <p:cNvSpPr/>
          <p:nvPr/>
        </p:nvSpPr>
        <p:spPr>
          <a:xfrm>
            <a:off x="106650" y="6459955"/>
            <a:ext cx="289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diene.eire.mello@gmail.com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0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416474">
            <a:off x="-232776" y="1173890"/>
            <a:ext cx="6896449" cy="72608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COMUNICAÇÃO PRESENCIAL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32591A3-B737-4741-8543-FEC95F41C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67" y="2488545"/>
            <a:ext cx="3781809" cy="37818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C529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EC0E9620-F7CB-4920-AB92-ADA175E2AF7F}"/>
              </a:ext>
            </a:extLst>
          </p:cNvPr>
          <p:cNvSpPr txBox="1">
            <a:spLocks/>
          </p:cNvSpPr>
          <p:nvPr/>
        </p:nvSpPr>
        <p:spPr>
          <a:xfrm rot="20267406">
            <a:off x="4933917" y="1899845"/>
            <a:ext cx="6896449" cy="7260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COMUNICAÇÃO POR MEIO DE UMA INTERFACE </a:t>
            </a:r>
          </a:p>
        </p:txBody>
      </p:sp>
      <p:pic>
        <p:nvPicPr>
          <p:cNvPr id="10" name="Gráfico 9" descr="Computador">
            <a:extLst>
              <a:ext uri="{FF2B5EF4-FFF2-40B4-BE49-F238E27FC236}">
                <a16:creationId xmlns:a16="http://schemas.microsoft.com/office/drawing/2014/main" id="{CA49F6C5-1507-486F-A0EF-FFA5E893E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1750" y="3098664"/>
            <a:ext cx="2478175" cy="2478175"/>
          </a:xfrm>
          <a:prstGeom prst="rect">
            <a:avLst/>
          </a:prstGeom>
        </p:spPr>
      </p:pic>
      <p:pic>
        <p:nvPicPr>
          <p:cNvPr id="15" name="Gráfico 14" descr="Smartphone">
            <a:extLst>
              <a:ext uri="{FF2B5EF4-FFF2-40B4-BE49-F238E27FC236}">
                <a16:creationId xmlns:a16="http://schemas.microsoft.com/office/drawing/2014/main" id="{281E6F54-7204-4687-8968-F91092A407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9761" y="3529793"/>
            <a:ext cx="1291998" cy="1291998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A164D686-2FF9-4F23-A067-4F24C513E55A}"/>
              </a:ext>
            </a:extLst>
          </p:cNvPr>
          <p:cNvSpPr/>
          <p:nvPr/>
        </p:nvSpPr>
        <p:spPr>
          <a:xfrm>
            <a:off x="8819748" y="6288688"/>
            <a:ext cx="289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diene.eire.mello@gmail.com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0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EC22B-E274-490D-8524-FC82EE838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513" y="1122363"/>
            <a:ext cx="3643953" cy="2387600"/>
          </a:xfrm>
        </p:spPr>
        <p:txBody>
          <a:bodyPr>
            <a:normAutofit/>
          </a:bodyPr>
          <a:lstStyle/>
          <a:p>
            <a:r>
              <a:rPr lang="pt-PT" b="1" dirty="0">
                <a:latin typeface="Aharoni" panose="02010803020104030203" pitchFamily="2" charset="-79"/>
                <a:cs typeface="Aharoni" panose="02010803020104030203" pitchFamily="2" charset="-79"/>
              </a:rPr>
              <a:t>PARA REFLETIR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19768A-CF19-4F69-BEA1-670179D25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522" y="423863"/>
            <a:ext cx="6781800" cy="564563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B937013-9746-4899-911D-AFF012F2B1F5}"/>
              </a:ext>
            </a:extLst>
          </p:cNvPr>
          <p:cNvSpPr/>
          <p:nvPr/>
        </p:nvSpPr>
        <p:spPr>
          <a:xfrm>
            <a:off x="8648312" y="6249471"/>
            <a:ext cx="289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diene.eire.mello@gmail.com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9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DC7CA3B-6314-4394-8200-48E85DC83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18" y="1000477"/>
            <a:ext cx="6938635" cy="485704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175A777-D720-48C5-8E7D-C3C706213B03}"/>
              </a:ext>
            </a:extLst>
          </p:cNvPr>
          <p:cNvSpPr txBox="1"/>
          <p:nvPr/>
        </p:nvSpPr>
        <p:spPr>
          <a:xfrm>
            <a:off x="4199224" y="420698"/>
            <a:ext cx="591047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/>
              <a:t>COMO PLANEJAR O ENSINO REMOTO?</a:t>
            </a:r>
          </a:p>
          <a:p>
            <a:pPr algn="ctr"/>
            <a:endParaRPr lang="pt-PT" sz="3600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B753B21-5381-43D0-B5EF-0F3366843EBC}"/>
              </a:ext>
            </a:extLst>
          </p:cNvPr>
          <p:cNvSpPr/>
          <p:nvPr/>
        </p:nvSpPr>
        <p:spPr>
          <a:xfrm>
            <a:off x="7154459" y="3159482"/>
            <a:ext cx="480875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4000" b="1" dirty="0"/>
              <a:t>COMO DEFINIR SE AS </a:t>
            </a:r>
          </a:p>
          <a:p>
            <a:pPr algn="ctr"/>
            <a:r>
              <a:rPr lang="pt-PT" sz="4000" b="1" dirty="0"/>
              <a:t>ATIVIDADES SERÃO</a:t>
            </a:r>
          </a:p>
          <a:p>
            <a:pPr algn="ctr"/>
            <a:r>
              <a:rPr lang="pt-PT" sz="4000" b="1" dirty="0"/>
              <a:t>SÍNCRONAS OU </a:t>
            </a:r>
          </a:p>
          <a:p>
            <a:pPr algn="ctr"/>
            <a:r>
              <a:rPr lang="pt-PT" sz="4000" b="1" dirty="0"/>
              <a:t>ASSÍNCRONAS?</a:t>
            </a:r>
            <a:endParaRPr lang="pt-PT" b="1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EFA0702-75A3-4856-A2F0-FFFA136C0A94}"/>
              </a:ext>
            </a:extLst>
          </p:cNvPr>
          <p:cNvSpPr/>
          <p:nvPr/>
        </p:nvSpPr>
        <p:spPr>
          <a:xfrm>
            <a:off x="8973093" y="6437302"/>
            <a:ext cx="289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diene.eire.mello@gmail.com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7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761</Words>
  <Application>Microsoft Office PowerPoint</Application>
  <PresentationFormat>Ecrã Panorâmico</PresentationFormat>
  <Paragraphs>138</Paragraphs>
  <Slides>22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22</vt:i4>
      </vt:variant>
    </vt:vector>
  </HeadingPairs>
  <TitlesOfParts>
    <vt:vector size="35" baseType="lpstr">
      <vt:lpstr>Aharoni</vt:lpstr>
      <vt:lpstr>Aldhabi</vt:lpstr>
      <vt:lpstr>Arial</vt:lpstr>
      <vt:lpstr>Arial Black</vt:lpstr>
      <vt:lpstr>Arial Narrow</vt:lpstr>
      <vt:lpstr>Avenir Book</vt:lpstr>
      <vt:lpstr>Calibri</vt:lpstr>
      <vt:lpstr>Calibri Light</vt:lpstr>
      <vt:lpstr>Cambria</vt:lpstr>
      <vt:lpstr>Helvetica</vt:lpstr>
      <vt:lpstr>Quicksand</vt:lpstr>
      <vt:lpstr>Tema do Office</vt:lpstr>
      <vt:lpstr>1_Tema do Office</vt:lpstr>
      <vt:lpstr>Apresentação do PowerPoint</vt:lpstr>
      <vt:lpstr>Apresentação do PowerPoint</vt:lpstr>
      <vt:lpstr>O tempo</vt:lpstr>
      <vt:lpstr>2020</vt:lpstr>
      <vt:lpstr>2020</vt:lpstr>
      <vt:lpstr>Apresentação do PowerPoint</vt:lpstr>
      <vt:lpstr>COMUNICAÇÃO PRESENCIAL </vt:lpstr>
      <vt:lpstr>PARA REFLETIR </vt:lpstr>
      <vt:lpstr>Apresentação do PowerPoint</vt:lpstr>
      <vt:lpstr>RECONFIGURAÇÃO DO ENSINO</vt:lpstr>
      <vt:lpstr>O SINCRONO E O ASSÍNCRONO (do ponto de vista do aluno)</vt:lpstr>
      <vt:lpstr>Apresentação do PowerPoint</vt:lpstr>
      <vt:lpstr>Como pensar o Ensino Remoto Emergencial a partir do realidade dos estudantes?</vt:lpstr>
      <vt:lpstr>Apresentação do PowerPoint</vt:lpstr>
      <vt:lpstr>Apresentação do PowerPoint</vt:lpstr>
      <vt:lpstr>Apresentação do PowerPoint</vt:lpstr>
      <vt:lpstr>    AO PLANEJAR…</vt:lpstr>
      <vt:lpstr>    AO PLANEJAR…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Diene Eire De Mello</dc:creator>
  <cp:lastModifiedBy>Diene Eire De Mello</cp:lastModifiedBy>
  <cp:revision>25</cp:revision>
  <dcterms:created xsi:type="dcterms:W3CDTF">2020-06-18T01:49:53Z</dcterms:created>
  <dcterms:modified xsi:type="dcterms:W3CDTF">2020-06-18T16:43:46Z</dcterms:modified>
</cp:coreProperties>
</file>