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58" r:id="rId4"/>
    <p:sldId id="260" r:id="rId5"/>
    <p:sldId id="262" r:id="rId6"/>
    <p:sldId id="261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4779" autoAdjust="0"/>
    <p:restoredTop sz="94660"/>
  </p:normalViewPr>
  <p:slideViewPr>
    <p:cSldViewPr snapToGrid="0">
      <p:cViewPr varScale="1">
        <p:scale>
          <a:sx n="39" d="100"/>
          <a:sy n="39" d="100"/>
        </p:scale>
        <p:origin x="54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E24BE-8082-4E9B-81AD-96ED29A1ABAC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52270-AD42-4274-86A8-B4A2C26894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167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2270-AD42-4274-86A8-B4A2C268949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753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8404-24F3-48CF-BD7D-CA05C6A6CDA2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20D-F91B-4B2E-A2B0-2775E61F7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06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8404-24F3-48CF-BD7D-CA05C6A6CDA2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20D-F91B-4B2E-A2B0-2775E61F7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14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8404-24F3-48CF-BD7D-CA05C6A6CDA2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20D-F91B-4B2E-A2B0-2775E61F7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3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8404-24F3-48CF-BD7D-CA05C6A6CDA2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20D-F91B-4B2E-A2B0-2775E61F7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06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8404-24F3-48CF-BD7D-CA05C6A6CDA2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20D-F91B-4B2E-A2B0-2775E61F7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05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8404-24F3-48CF-BD7D-CA05C6A6CDA2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20D-F91B-4B2E-A2B0-2775E61F7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5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8404-24F3-48CF-BD7D-CA05C6A6CDA2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20D-F91B-4B2E-A2B0-2775E61F7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907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8404-24F3-48CF-BD7D-CA05C6A6CDA2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20D-F91B-4B2E-A2B0-2775E61F7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85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8404-24F3-48CF-BD7D-CA05C6A6CDA2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20D-F91B-4B2E-A2B0-2775E61F7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92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8404-24F3-48CF-BD7D-CA05C6A6CDA2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20D-F91B-4B2E-A2B0-2775E61F7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763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8404-24F3-48CF-BD7D-CA05C6A6CDA2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20D-F91B-4B2E-A2B0-2775E61F7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679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50000"/>
              </a:schemeClr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C8404-24F3-48CF-BD7D-CA05C6A6CDA2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A020D-F91B-4B2E-A2B0-2775E61F7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07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eVfKKN-hLiSkIXbTYyiOfX97fHvzmrEjctKJxrSRuEkNfchQ/viewfor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rwbjMY9FH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2009104"/>
          </a:xfrm>
          <a:solidFill>
            <a:schemeClr val="accent1">
              <a:lumMod val="75000"/>
              <a:alpha val="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Franklin Gothic Book" panose="020B0503020102020204" pitchFamily="34" charset="0"/>
              </a:rPr>
              <a:t>Fórum Docente CECA</a:t>
            </a:r>
            <a:endParaRPr lang="pt-BR" b="1" dirty="0">
              <a:solidFill>
                <a:schemeClr val="accent5">
                  <a:lumMod val="50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2706957"/>
            <a:ext cx="12192000" cy="1150266"/>
          </a:xfrm>
          <a:solidFill>
            <a:srgbClr val="FFFFFF">
              <a:alpha val="18000"/>
            </a:srgbClr>
          </a:solidFill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Mediadoras</a:t>
            </a:r>
            <a:r>
              <a:rPr lang="pt-BR" dirty="0" smtClean="0"/>
              <a:t>:</a:t>
            </a:r>
          </a:p>
          <a:p>
            <a:r>
              <a:rPr lang="pt-BR" dirty="0" smtClean="0"/>
              <a:t>Profa. Ana </a:t>
            </a:r>
            <a:r>
              <a:rPr lang="pt-BR" dirty="0" err="1" smtClean="0"/>
              <a:t>Luisa</a:t>
            </a:r>
            <a:r>
              <a:rPr lang="pt-BR" dirty="0" smtClean="0"/>
              <a:t> Boavista L. Cavalcante</a:t>
            </a:r>
          </a:p>
          <a:p>
            <a:r>
              <a:rPr lang="pt-BR" dirty="0" smtClean="0"/>
              <a:t>Profa</a:t>
            </a:r>
            <a:r>
              <a:rPr lang="pt-BR" dirty="0"/>
              <a:t>. </a:t>
            </a:r>
            <a:r>
              <a:rPr lang="pt-BR" dirty="0" err="1"/>
              <a:t>Zuleika</a:t>
            </a:r>
            <a:r>
              <a:rPr lang="pt-BR" dirty="0"/>
              <a:t> </a:t>
            </a:r>
            <a:r>
              <a:rPr lang="pt-BR" dirty="0" smtClean="0"/>
              <a:t>A. Claro </a:t>
            </a:r>
            <a:r>
              <a:rPr lang="pt-BR" dirty="0" err="1"/>
              <a:t>Piassa</a:t>
            </a:r>
            <a:endParaRPr lang="pt-BR" dirty="0"/>
          </a:p>
          <a:p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689B-4C47-4751-9839-3AD04CA2D68F}" type="datetime1">
              <a:rPr lang="pt-BR" smtClean="0"/>
              <a:t>25/06/2020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893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66940" y="908758"/>
            <a:ext cx="45670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/>
              <a:t>SÍNTESE DO FÓRUM CECA</a:t>
            </a:r>
            <a:endParaRPr lang="pt-BR" sz="3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266940" y="1493533"/>
            <a:ext cx="955131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t-BR" sz="2000" dirty="0"/>
              <a:t>Em relação ao corpo docente o grande nó para nós é uma coisa chamada “vaidade”. Enquanto não nos livrarmos da vaidade de centralizar em nossas mãos o ensino, não entenderemos esta nova realidade. </a:t>
            </a:r>
            <a:endParaRPr lang="pt-BR" sz="2000" dirty="0" smtClean="0"/>
          </a:p>
          <a:p>
            <a:pPr marL="342900" indent="-342900">
              <a:buFontTx/>
              <a:buChar char="-"/>
            </a:pPr>
            <a:endParaRPr lang="pt-BR" sz="2000" dirty="0" smtClean="0"/>
          </a:p>
          <a:p>
            <a:pPr marL="342900" indent="-342900">
              <a:buFontTx/>
              <a:buChar char="-"/>
            </a:pPr>
            <a:r>
              <a:rPr lang="pt-BR" sz="2000" dirty="0"/>
              <a:t>A sugestão é termos momentos constantes de debate para além do </a:t>
            </a:r>
            <a:r>
              <a:rPr lang="pt-BR" sz="2000" dirty="0" err="1"/>
              <a:t>Virtuel</a:t>
            </a:r>
            <a:r>
              <a:rPr lang="pt-BR" sz="2000" dirty="0"/>
              <a:t>, que proporcionou debates, o conhecimento de ferramentas e experiências, abriu o campo de possibilidades, mas tudo precisa ser aprofundado</a:t>
            </a:r>
            <a:r>
              <a:rPr lang="pt-BR" sz="2000" dirty="0" smtClean="0"/>
              <a:t>.</a:t>
            </a:r>
          </a:p>
          <a:p>
            <a:pPr marL="342900" indent="-342900">
              <a:buFontTx/>
              <a:buChar char="-"/>
            </a:pPr>
            <a:endParaRPr lang="pt-BR" sz="2000" dirty="0"/>
          </a:p>
          <a:p>
            <a:pPr marL="342900" indent="-342900">
              <a:buFontTx/>
              <a:buChar char="-"/>
            </a:pPr>
            <a:r>
              <a:rPr lang="pt-BR" sz="2000" dirty="0"/>
              <a:t>Nós, professores, vamos aprender fazendo, encantando-nos, cansando-nos. </a:t>
            </a:r>
            <a:endParaRPr lang="pt-BR" sz="2000" dirty="0" smtClean="0"/>
          </a:p>
          <a:p>
            <a:pPr marL="342900" indent="-342900">
              <a:buFontTx/>
              <a:buChar char="-"/>
            </a:pPr>
            <a:endParaRPr lang="pt-BR" sz="2000" dirty="0"/>
          </a:p>
          <a:p>
            <a:pPr marL="342900" indent="-342900">
              <a:buFontTx/>
              <a:buChar char="-"/>
            </a:pPr>
            <a:r>
              <a:rPr lang="pt-BR" sz="2000" dirty="0" smtClean="0"/>
              <a:t>Os </a:t>
            </a:r>
            <a:r>
              <a:rPr lang="pt-BR" sz="2000" b="1" dirty="0" smtClean="0"/>
              <a:t>estudantes </a:t>
            </a:r>
            <a:r>
              <a:rPr lang="pt-BR" sz="2000" b="1" dirty="0"/>
              <a:t>devem estar no centro da discussão</a:t>
            </a:r>
            <a:r>
              <a:rPr lang="pt-BR" sz="2000" dirty="0"/>
              <a:t>. Há inúmeros casos de limitações de acesso, que é a condição mínima para que o ensino remoto exige. </a:t>
            </a:r>
            <a:r>
              <a:rPr lang="pt-BR" sz="2000" dirty="0" smtClean="0"/>
              <a:t>Perguntas tais como: a inclusão dos </a:t>
            </a:r>
            <a:r>
              <a:rPr lang="pt-BR" sz="2000" dirty="0"/>
              <a:t>estudantes indígenas, os estudantes sem conectividade, os estudantes que não possuem em casa um espaço adequado para estudo remoto, </a:t>
            </a:r>
            <a:r>
              <a:rPr lang="pt-BR" sz="2000" dirty="0" err="1"/>
              <a:t>etc</a:t>
            </a:r>
            <a:r>
              <a:rPr lang="pt-BR" sz="2000" dirty="0"/>
              <a:t>? Quais serão nossas ações para chegar até eles?</a:t>
            </a:r>
          </a:p>
          <a:p>
            <a:pPr marL="342900" indent="-342900">
              <a:buFontTx/>
              <a:buChar char="-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1067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66940" y="908758"/>
            <a:ext cx="45670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/>
              <a:t>SÍNTESE DO FÓRUM CECA</a:t>
            </a:r>
            <a:endParaRPr lang="pt-BR" sz="3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266940" y="1493533"/>
            <a:ext cx="955131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- no </a:t>
            </a:r>
            <a:r>
              <a:rPr lang="pt-BR" sz="2000" dirty="0"/>
              <a:t>caso desses estudantes desconectados  haverá a necessidade de repassar o material impresso? De que forma realizaremos mutirões para entregar? Como articularemos os órgãos que tratam da inclusão na universidade</a:t>
            </a:r>
            <a:r>
              <a:rPr lang="pt-BR" sz="2000" dirty="0" smtClean="0"/>
              <a:t>?</a:t>
            </a:r>
          </a:p>
          <a:p>
            <a:endParaRPr lang="pt-BR" sz="2000" dirty="0"/>
          </a:p>
          <a:p>
            <a:pPr marL="342900" indent="-342900">
              <a:buFontTx/>
              <a:buChar char="-"/>
            </a:pPr>
            <a:r>
              <a:rPr lang="pt-BR" sz="2000" dirty="0"/>
              <a:t>estratégias objetivas de ação, que perpassarão questões políticas. Agora precisamos diagnosticar os objetos que estão em jogo e traçar ações de forma pragmáticas</a:t>
            </a:r>
            <a:r>
              <a:rPr lang="pt-BR" sz="2000" dirty="0" smtClean="0"/>
              <a:t>.</a:t>
            </a:r>
          </a:p>
          <a:p>
            <a:pPr marL="342900" indent="-342900">
              <a:buFontTx/>
              <a:buChar char="-"/>
            </a:pPr>
            <a:endParaRPr lang="pt-BR" sz="2000" dirty="0" smtClean="0"/>
          </a:p>
          <a:p>
            <a:pPr marL="342900" indent="-342900">
              <a:buFontTx/>
              <a:buChar char="-"/>
            </a:pPr>
            <a:r>
              <a:rPr lang="pt-BR" sz="2000" dirty="0"/>
              <a:t>Relembrou-se que a UEL sempre reafirmou a necessidade de não naturalizarmos a desigualdade. Quando se assina o contrato na UEL, assume-se o compromisso com a inclusão e diminuição da desigualdade. </a:t>
            </a:r>
            <a:endParaRPr lang="pt-BR" sz="2000" dirty="0" smtClean="0"/>
          </a:p>
          <a:p>
            <a:pPr marL="342900" indent="-342900">
              <a:buFontTx/>
              <a:buChar char="-"/>
            </a:pPr>
            <a:endParaRPr lang="pt-BR" sz="2000" dirty="0" smtClean="0"/>
          </a:p>
          <a:p>
            <a:pPr marL="342900" indent="-342900">
              <a:buFontTx/>
              <a:buChar char="-"/>
            </a:pPr>
            <a:r>
              <a:rPr lang="pt-BR" sz="2000" dirty="0"/>
              <a:t>Depois do </a:t>
            </a:r>
            <a:r>
              <a:rPr lang="pt-BR" sz="2000" dirty="0" err="1"/>
              <a:t>Virtuel</a:t>
            </a:r>
            <a:r>
              <a:rPr lang="pt-BR" sz="2000" dirty="0"/>
              <a:t> seria necessário criar mais espaços para uma reflexão no centro sobre nossas dificuldades. </a:t>
            </a:r>
          </a:p>
        </p:txBody>
      </p:sp>
    </p:spTree>
    <p:extLst>
      <p:ext uri="{BB962C8B-B14F-4D97-AF65-F5344CB8AC3E}">
        <p14:creationId xmlns:p14="http://schemas.microsoft.com/office/powerpoint/2010/main" val="66593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66940" y="908758"/>
            <a:ext cx="45670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/>
              <a:t>SÍNTESE DO FÓRUM CECA</a:t>
            </a:r>
            <a:endParaRPr lang="pt-BR" sz="3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266940" y="1493533"/>
            <a:ext cx="955131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7525" indent="-342900">
              <a:buFontTx/>
              <a:buChar char="-"/>
            </a:pPr>
            <a:r>
              <a:rPr lang="pt-BR" sz="2000" dirty="0" smtClean="0"/>
              <a:t>argumentou-se </a:t>
            </a:r>
            <a:r>
              <a:rPr lang="pt-BR" sz="2000" dirty="0"/>
              <a:t>que a questão da inclusão não se trata de ilusão de inclusão. Estamos em uma sociedade em que a inclusão é fundamental para combatermos as desigualdades sociais. A emergência não pode nos pegar e nos levar a uma superficialidade. Enquanto universidade pública, devemos à sociedade a postura de refletir sobre este momento e uma tomada de  decisão consciente e coerente com nossos princípios. </a:t>
            </a:r>
            <a:endParaRPr lang="pt-BR" sz="2000" dirty="0" smtClean="0"/>
          </a:p>
          <a:p>
            <a:pPr marL="517525" indent="-342900">
              <a:buFontTx/>
              <a:buChar char="-"/>
            </a:pPr>
            <a:endParaRPr lang="pt-BR" sz="2000" dirty="0"/>
          </a:p>
          <a:p>
            <a:pPr marL="517525" indent="-342900">
              <a:buFontTx/>
              <a:buChar char="-"/>
            </a:pPr>
            <a:r>
              <a:rPr lang="pt-BR" sz="2000" dirty="0"/>
              <a:t>Precisamos dar continuidade ao nosso trabalho pensando nas exclusões, nas continuidades, descontinuidades, segurança e na qualidade. </a:t>
            </a:r>
            <a:endParaRPr lang="pt-BR" sz="2000" dirty="0" smtClean="0"/>
          </a:p>
          <a:p>
            <a:pPr marL="517525" indent="-342900">
              <a:buFontTx/>
              <a:buChar char="-"/>
            </a:pPr>
            <a:endParaRPr lang="pt-BR" sz="2000" dirty="0"/>
          </a:p>
          <a:p>
            <a:pPr marL="517525" indent="-342900">
              <a:buFontTx/>
              <a:buChar char="-"/>
            </a:pPr>
            <a:r>
              <a:rPr lang="pt-BR" sz="2000" dirty="0" smtClean="0"/>
              <a:t>O </a:t>
            </a:r>
            <a:r>
              <a:rPr lang="pt-BR" sz="2000" dirty="0"/>
              <a:t>compromisso em assegurar a inclusão seria dos colegiados e das direções de centro segundo o CEPE. Discorda-se, pois este compromisso é de todos nós e de toda a universidade. </a:t>
            </a:r>
          </a:p>
        </p:txBody>
      </p:sp>
    </p:spTree>
    <p:extLst>
      <p:ext uri="{BB962C8B-B14F-4D97-AF65-F5344CB8AC3E}">
        <p14:creationId xmlns:p14="http://schemas.microsoft.com/office/powerpoint/2010/main" val="35981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66940" y="908758"/>
            <a:ext cx="45670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/>
              <a:t>SÍNTESE DO FÓRUM CECA</a:t>
            </a:r>
            <a:endParaRPr lang="pt-BR" sz="3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266940" y="1493533"/>
            <a:ext cx="95513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promover </a:t>
            </a:r>
            <a:r>
              <a:rPr lang="pt-BR" sz="2000" dirty="0"/>
              <a:t>o ensino e a aprendizagem que estão ao nosso alcance, mas também para cobrar das instâncias superiores nossas necessidades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r>
              <a:rPr lang="pt-BR" sz="2000" dirty="0"/>
              <a:t>sabemos que teremos prejuízos, mas dentro do possível temos que buscar zero de prejuízo mesmo conscientes de que não chegaremos lá. O caminho é unir as potencialidades deixando muito claro a necessidade de órgãos superiores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r>
              <a:rPr lang="pt-BR" sz="2000" dirty="0"/>
              <a:t>não poderemos naturalizar </a:t>
            </a:r>
            <a:r>
              <a:rPr lang="pt-BR" sz="2000" dirty="0" smtClean="0"/>
              <a:t>a exclusão!!</a:t>
            </a:r>
          </a:p>
          <a:p>
            <a:endParaRPr lang="pt-BR" sz="2000" dirty="0"/>
          </a:p>
          <a:p>
            <a:r>
              <a:rPr lang="pt-BR" sz="2000" dirty="0"/>
              <a:t>Dos 30 estudantes assistidos pela cuia, 23 não tem acesso. A questão é: vamos atuar como centro ou como curso?</a:t>
            </a:r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4888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66940" y="908758"/>
            <a:ext cx="45670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/>
              <a:t>SÍNTESE DO FÓRUM CECA</a:t>
            </a:r>
            <a:endParaRPr lang="pt-BR" sz="3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38834" y="1493533"/>
            <a:ext cx="93794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PROPOSTAS:</a:t>
            </a:r>
          </a:p>
          <a:p>
            <a:r>
              <a:rPr lang="pt-BR" sz="2000" dirty="0"/>
              <a:t>- COMISSÕES DO </a:t>
            </a:r>
            <a:r>
              <a:rPr lang="pt-BR" sz="2000" dirty="0" smtClean="0"/>
              <a:t>CECA </a:t>
            </a:r>
            <a:endParaRPr lang="pt-BR" sz="2000" dirty="0"/>
          </a:p>
          <a:p>
            <a:r>
              <a:rPr lang="pt-BR" sz="2000" dirty="0"/>
              <a:t>- TRANSFORMAÇÃO DO VIRTUEL EM PROJETO PERMANENTE</a:t>
            </a:r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1751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9862" y="2960487"/>
            <a:ext cx="11797259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Lembrança da Lista de presença: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https://docs.google.com/forms/d/e/1FAIpQLSeVfKKN-hLiSkIXbTYyiOfX97fHvzmrEjctKJxrSRuEkNfchQ/viewform</a:t>
            </a:r>
            <a:endParaRPr lang="pt-BR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96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rofessores, pais e alunos apontam dificuldades e | Polí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29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747527" y="276511"/>
            <a:ext cx="9676829" cy="4647426"/>
          </a:xfrm>
          <a:prstGeom prst="rect">
            <a:avLst/>
          </a:prstGeom>
          <a:solidFill>
            <a:schemeClr val="bg2">
              <a:alpha val="63922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Objetivos do Fórum:</a:t>
            </a:r>
          </a:p>
          <a:p>
            <a:endParaRPr lang="pt-BR" sz="2800" b="1" dirty="0" smtClean="0"/>
          </a:p>
          <a:p>
            <a:pPr marL="342900" indent="-342900">
              <a:buFontTx/>
              <a:buChar char="-"/>
            </a:pPr>
            <a:r>
              <a:rPr lang="pt-BR" sz="2400" dirty="0" smtClean="0"/>
              <a:t>abrir um espaço para docentes do CECA expor questões, reflexões, preocupações, no contexto do evento “</a:t>
            </a:r>
            <a:r>
              <a:rPr lang="pt-BR" sz="2400" dirty="0" err="1" smtClean="0"/>
              <a:t>Virtuel</a:t>
            </a:r>
            <a:r>
              <a:rPr lang="pt-BR" sz="2400" dirty="0" smtClean="0"/>
              <a:t> – refletindo e capacitando”, a respeito do ensino remoto emergencial (síncrono e assíncrono) neste período de excepcionalidade causado pelo enfrentamento da pandemia de COVID-19.</a:t>
            </a:r>
          </a:p>
          <a:p>
            <a:pPr marL="342900" indent="-342900">
              <a:buFontTx/>
              <a:buChar char="-"/>
            </a:pPr>
            <a:endParaRPr lang="pt-BR" sz="2400" dirty="0" smtClean="0"/>
          </a:p>
          <a:p>
            <a:pPr marL="342900" indent="-342900">
              <a:buFontTx/>
              <a:buChar char="-"/>
            </a:pPr>
            <a:r>
              <a:rPr lang="pt-BR" sz="2400" dirty="0" smtClean="0"/>
              <a:t>Espaço de diálogo entre coordenadores e docentes do CECA.</a:t>
            </a:r>
          </a:p>
          <a:p>
            <a:pPr marL="342900" indent="-342900">
              <a:buFontTx/>
              <a:buChar char="-"/>
            </a:pPr>
            <a:endParaRPr lang="pt-BR" sz="2400" dirty="0" smtClean="0"/>
          </a:p>
          <a:p>
            <a:pPr marL="342900" indent="-342900">
              <a:buFontTx/>
              <a:buChar char="-"/>
            </a:pPr>
            <a:r>
              <a:rPr lang="pt-BR" sz="2400" dirty="0"/>
              <a:t>Registrar demandas apresentadas pelos </a:t>
            </a:r>
            <a:r>
              <a:rPr lang="pt-BR" sz="2400" dirty="0" smtClean="0"/>
              <a:t>docentes </a:t>
            </a:r>
            <a:r>
              <a:rPr lang="pt-BR" sz="2400" dirty="0"/>
              <a:t>do </a:t>
            </a:r>
            <a:r>
              <a:rPr lang="pt-BR" sz="2400" dirty="0" smtClean="0"/>
              <a:t>Centro e encaminhá-las ao </a:t>
            </a:r>
            <a:r>
              <a:rPr lang="pt-BR" sz="2400" b="1" dirty="0" smtClean="0"/>
              <a:t>Fórum </a:t>
            </a:r>
            <a:r>
              <a:rPr lang="pt-BR" sz="2400" b="1" dirty="0"/>
              <a:t>Geral Docente </a:t>
            </a:r>
            <a:r>
              <a:rPr lang="pt-BR" sz="2400" dirty="0"/>
              <a:t>(na parte da tarde </a:t>
            </a:r>
            <a:r>
              <a:rPr lang="pt-BR" sz="2400" dirty="0" smtClean="0"/>
              <a:t>de hoje - </a:t>
            </a:r>
            <a:r>
              <a:rPr lang="pt-BR" sz="2400" dirty="0"/>
              <a:t>25/06</a:t>
            </a:r>
            <a:r>
              <a:rPr lang="pt-BR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0340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88642" y="489398"/>
            <a:ext cx="942532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Questões norteadoras:</a:t>
            </a:r>
          </a:p>
          <a:p>
            <a:endParaRPr lang="pt-BR" sz="2800" b="1" dirty="0" smtClean="0"/>
          </a:p>
          <a:p>
            <a:pPr marL="342900" indent="-342900">
              <a:buFontTx/>
              <a:buChar char="-"/>
            </a:pPr>
            <a:r>
              <a:rPr lang="pt-BR" sz="2400" dirty="0" smtClean="0"/>
              <a:t>Durante o evento </a:t>
            </a:r>
            <a:r>
              <a:rPr lang="pt-BR" sz="2400" dirty="0" err="1" smtClean="0"/>
              <a:t>Virtuel</a:t>
            </a:r>
            <a:r>
              <a:rPr lang="pt-BR" sz="2400" dirty="0" smtClean="0"/>
              <a:t>, quais foram as </a:t>
            </a:r>
            <a:r>
              <a:rPr lang="pt-BR" sz="2400" u="sng" dirty="0" smtClean="0"/>
              <a:t>maiores dificuldades encontradas na participação</a:t>
            </a:r>
            <a:r>
              <a:rPr lang="pt-BR" sz="2400" dirty="0" smtClean="0"/>
              <a:t> em minicursos e seminários via web (</a:t>
            </a:r>
            <a:r>
              <a:rPr lang="pt-BR" sz="2400" dirty="0" smtClean="0"/>
              <a:t>webinar) em relação a implementação de aulas remotas</a:t>
            </a:r>
            <a:r>
              <a:rPr lang="pt-BR" sz="2400" dirty="0" smtClean="0"/>
              <a:t>?</a:t>
            </a:r>
          </a:p>
          <a:p>
            <a:pPr marL="342900" indent="-342900">
              <a:buFontTx/>
              <a:buChar char="-"/>
            </a:pPr>
            <a:endParaRPr lang="pt-BR" sz="2400" dirty="0" smtClean="0"/>
          </a:p>
          <a:p>
            <a:pPr marL="342900" indent="-342900">
              <a:buFontTx/>
              <a:buChar char="-"/>
            </a:pPr>
            <a:r>
              <a:rPr lang="pt-BR" sz="2400" dirty="0" smtClean="0"/>
              <a:t>O que é possível para dar continuidade aos conhecimentos e práticas de ensino </a:t>
            </a:r>
            <a:r>
              <a:rPr lang="pt-BR" sz="2400" dirty="0"/>
              <a:t>d</a:t>
            </a:r>
            <a:r>
              <a:rPr lang="pt-BR" sz="2400" dirty="0" smtClean="0"/>
              <a:t>este intenso aprendizado ao longo da implementação </a:t>
            </a:r>
            <a:r>
              <a:rPr lang="pt-BR" sz="2400" dirty="0" smtClean="0"/>
              <a:t>de aulas remotas no CECA e como </a:t>
            </a:r>
            <a:r>
              <a:rPr lang="pt-BR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9000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88642" y="489398"/>
            <a:ext cx="942532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Questões norteadoras:</a:t>
            </a:r>
          </a:p>
          <a:p>
            <a:endParaRPr lang="pt-BR" sz="2400" dirty="0" smtClean="0"/>
          </a:p>
          <a:p>
            <a:pPr marL="342900" indent="-342900">
              <a:buFontTx/>
              <a:buChar char="-"/>
            </a:pPr>
            <a:r>
              <a:rPr lang="pt-BR" sz="2400" dirty="0" smtClean="0"/>
              <a:t>Como </a:t>
            </a:r>
            <a:r>
              <a:rPr lang="pt-BR" sz="2400" u="sng" dirty="0" smtClean="0"/>
              <a:t>evidenciar questões metodológicas, formativas e de preparação </a:t>
            </a:r>
            <a:r>
              <a:rPr lang="pt-BR" sz="2400" dirty="0" smtClean="0"/>
              <a:t>de docentes e estudantes </a:t>
            </a:r>
            <a:r>
              <a:rPr lang="pt-BR" sz="2400" dirty="0" smtClean="0"/>
              <a:t>para esta nova situação que nos apresenta?</a:t>
            </a:r>
          </a:p>
          <a:p>
            <a:pPr marL="342900" indent="-342900">
              <a:buFontTx/>
              <a:buChar char="-"/>
            </a:pPr>
            <a:endParaRPr lang="pt-BR" sz="2400" dirty="0" smtClean="0"/>
          </a:p>
          <a:p>
            <a:pPr marL="342900" indent="-342900">
              <a:buFontTx/>
              <a:buChar char="-"/>
            </a:pPr>
            <a:r>
              <a:rPr lang="pt-BR" sz="2400" dirty="0" smtClean="0"/>
              <a:t>Na identificação das demandas das e dos estudantes e diante os desafios socioeconômicos e de saúde coletiva, qual ou quais caminhos construir para um retorno seguro, de qualidade e inclusivo para todas e todos em um período sem previsão de quando irá terminar?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3035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411449" y="614597"/>
            <a:ext cx="587044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pt-BR" sz="2400" dirty="0" smtClean="0"/>
              <a:t>Conforme os dilemas, compreensíveis e autênticos, apresentados por docentes em relação ao ensino remoto em um contexto educacional e cultural de ensino presencial, de que modo </a:t>
            </a:r>
            <a:r>
              <a:rPr lang="pt-BR" sz="2400" dirty="0" smtClean="0"/>
              <a:t>reagrupar estudantes </a:t>
            </a:r>
            <a:r>
              <a:rPr lang="pt-BR" sz="2400" dirty="0"/>
              <a:t>e </a:t>
            </a:r>
            <a:r>
              <a:rPr lang="pt-BR" sz="2400" dirty="0" smtClean="0"/>
              <a:t>organizar atividades acadêmicas expressivas e sensíveis em um </a:t>
            </a:r>
            <a:r>
              <a:rPr lang="pt-BR" sz="2400" dirty="0"/>
              <a:t>momento </a:t>
            </a:r>
            <a:r>
              <a:rPr lang="pt-BR" sz="2400" dirty="0" smtClean="0"/>
              <a:t>tão complexo?</a:t>
            </a:r>
            <a:endParaRPr lang="pt-BR" sz="2400" dirty="0" smtClean="0"/>
          </a:p>
        </p:txBody>
      </p:sp>
      <p:pic>
        <p:nvPicPr>
          <p:cNvPr id="3" name="Picture 2" descr="(Ana Kézia Gomes/G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79" y="2768957"/>
            <a:ext cx="4818557" cy="3833666"/>
          </a:xfrm>
          <a:prstGeom prst="rect">
            <a:avLst/>
          </a:prstGeom>
          <a:noFill/>
        </p:spPr>
      </p:pic>
      <p:sp>
        <p:nvSpPr>
          <p:cNvPr id="4" name="Retângulo 3"/>
          <p:cNvSpPr/>
          <p:nvPr/>
        </p:nvSpPr>
        <p:spPr>
          <a:xfrm rot="16200000">
            <a:off x="4041073" y="5298971"/>
            <a:ext cx="24329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i="0" dirty="0" smtClean="0">
                <a:solidFill>
                  <a:srgbClr val="333333"/>
                </a:solidFill>
                <a:effectLst/>
                <a:latin typeface="Roboto" pitchFamily="2" charset="0"/>
              </a:rPr>
              <a:t>foto: (Ana </a:t>
            </a:r>
            <a:r>
              <a:rPr lang="pt-BR" sz="1400" i="0" dirty="0" err="1" smtClean="0">
                <a:solidFill>
                  <a:srgbClr val="333333"/>
                </a:solidFill>
                <a:effectLst/>
                <a:latin typeface="Roboto" pitchFamily="2" charset="0"/>
              </a:rPr>
              <a:t>Kézia</a:t>
            </a:r>
            <a:r>
              <a:rPr lang="pt-BR" sz="1400" i="0" dirty="0" smtClean="0">
                <a:solidFill>
                  <a:srgbClr val="333333"/>
                </a:solidFill>
                <a:effectLst/>
                <a:latin typeface="Roboto" pitchFamily="2" charset="0"/>
              </a:rPr>
              <a:t> Gomes/G1)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47843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805133" y="3304379"/>
            <a:ext cx="77791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400" dirty="0" smtClean="0"/>
              <a:t>Pedimos que os coordenadores de curso se apresentem.</a:t>
            </a:r>
          </a:p>
          <a:p>
            <a:pPr marL="285750" indent="-285750">
              <a:buFontTx/>
              <a:buChar char="-"/>
            </a:pPr>
            <a:r>
              <a:rPr lang="pt-BR" sz="2400" dirty="0" smtClean="0"/>
              <a:t>Abriremos, neste momento, as falas dos docentes, solicitando inscrição e tempo de 5 min para cada um dos inscritos, por gentileza.</a:t>
            </a:r>
          </a:p>
          <a:p>
            <a:r>
              <a:rPr lang="pt-BR" sz="2400" dirty="0" smtClean="0"/>
              <a:t>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4620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266940" y="908758"/>
            <a:ext cx="45670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/>
              <a:t>SÍNTESE DO FÓRUM CECA</a:t>
            </a:r>
            <a:endParaRPr lang="pt-BR" sz="3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66940" y="1493533"/>
            <a:ext cx="95513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/>
            <a:r>
              <a:rPr lang="pt-BR" sz="2000" dirty="0" smtClean="0"/>
              <a:t>- 	primeira </a:t>
            </a:r>
            <a:r>
              <a:rPr lang="pt-BR" sz="2000" dirty="0"/>
              <a:t>dificuldade </a:t>
            </a:r>
            <a:r>
              <a:rPr lang="pt-BR" sz="2000" dirty="0" smtClean="0"/>
              <a:t>apontada por muitos docentes está nos e nas  </a:t>
            </a:r>
            <a:r>
              <a:rPr lang="pt-BR" sz="2000" dirty="0"/>
              <a:t>estudantes desconectados. Neste sentido, o Professor Benjamim preparou um material para ter uma estratégia para abordar estes estudantes</a:t>
            </a:r>
            <a:r>
              <a:rPr lang="pt-BR" sz="2000" dirty="0" smtClean="0"/>
              <a:t>. </a:t>
            </a:r>
          </a:p>
          <a:p>
            <a:pPr marL="268288" indent="-268288"/>
            <a:r>
              <a:rPr lang="pt-BR" sz="2000" u="sng" dirty="0" smtClean="0">
                <a:hlinkClick r:id="rId2"/>
              </a:rPr>
              <a:t>https</a:t>
            </a:r>
            <a:r>
              <a:rPr lang="pt-BR" sz="2000" u="sng" dirty="0">
                <a:hlinkClick r:id="rId2"/>
              </a:rPr>
              <a:t>://</a:t>
            </a:r>
            <a:r>
              <a:rPr lang="pt-BR" sz="2000" u="sng" dirty="0" smtClean="0">
                <a:hlinkClick r:id="rId2"/>
              </a:rPr>
              <a:t>www.youtube.com/watch?v=ZrwbjMY9FHE</a:t>
            </a:r>
            <a:endParaRPr lang="pt-BR" sz="2000" u="sng" dirty="0" smtClean="0"/>
          </a:p>
          <a:p>
            <a:pPr marL="268288" indent="-268288"/>
            <a:endParaRPr lang="pt-BR" sz="2000" dirty="0"/>
          </a:p>
          <a:p>
            <a:pPr marL="268288" indent="-268288">
              <a:buFontTx/>
              <a:buChar char="-"/>
            </a:pPr>
            <a:r>
              <a:rPr lang="pt-BR" sz="2000" dirty="0" smtClean="0"/>
              <a:t>lembrar </a:t>
            </a:r>
            <a:r>
              <a:rPr lang="pt-BR" sz="2000" dirty="0"/>
              <a:t>que estamos em um momento de emergência e isso demanda muita consciência, enfatizando que temos que usar o que temos. </a:t>
            </a:r>
            <a:endParaRPr lang="pt-BR" sz="2000" dirty="0" smtClean="0"/>
          </a:p>
          <a:p>
            <a:pPr marL="268288" indent="-268288">
              <a:buFontTx/>
              <a:buChar char="-"/>
            </a:pPr>
            <a:endParaRPr lang="pt-BR" sz="2000" dirty="0" smtClean="0"/>
          </a:p>
          <a:p>
            <a:pPr marL="268288" indent="-268288">
              <a:buFontTx/>
              <a:buChar char="-"/>
            </a:pPr>
            <a:r>
              <a:rPr lang="pt-BR" sz="2000" dirty="0" smtClean="0"/>
              <a:t>Teremos </a:t>
            </a:r>
            <a:r>
              <a:rPr lang="pt-BR" sz="2000" dirty="0"/>
              <a:t>lições incríveis para toda a </a:t>
            </a:r>
            <a:r>
              <a:rPr lang="pt-BR" sz="2000" dirty="0" smtClean="0"/>
              <a:t>universidade.</a:t>
            </a:r>
            <a:endParaRPr lang="pt-BR" sz="2000" dirty="0"/>
          </a:p>
          <a:p>
            <a:pPr marL="285750" indent="-285750">
              <a:buFontTx/>
              <a:buChar char="-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1308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66940" y="908758"/>
            <a:ext cx="45670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/>
              <a:t>SÍNTESE DO FÓRUM CECA</a:t>
            </a:r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266940" y="1493533"/>
            <a:ext cx="95513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t-BR" sz="2000" dirty="0" smtClean="0"/>
              <a:t>O tempo de aprendizado das ferramentas entre estudantes e docentes para que tudo fique o melhor que possamos fazer. </a:t>
            </a:r>
          </a:p>
          <a:p>
            <a:pPr marL="342900" indent="-342900">
              <a:buFontTx/>
              <a:buChar char="-"/>
            </a:pPr>
            <a:endParaRPr lang="pt-BR" sz="2000" dirty="0" smtClean="0"/>
          </a:p>
          <a:p>
            <a:pPr marL="342900" indent="-342900">
              <a:buFontTx/>
              <a:buChar char="-"/>
            </a:pPr>
            <a:r>
              <a:rPr lang="pt-BR" sz="2000" dirty="0" smtClean="0"/>
              <a:t>O esforço agora está em localizar os elementos que estão em jogo: </a:t>
            </a:r>
            <a:r>
              <a:rPr lang="pt-BR" sz="2000" b="1" dirty="0" smtClean="0"/>
              <a:t>estudantes, condições e ferramentas do qual dispomos, os saberes dos quais dispomos, e análise do mapeamento sobre as condições dos e das estudantes (</a:t>
            </a:r>
            <a:r>
              <a:rPr lang="pt-BR" sz="2000" dirty="0" smtClean="0"/>
              <a:t>conectividade, saúde coletiva, socioeconômica) q</a:t>
            </a:r>
            <a:r>
              <a:rPr lang="pt-BR" sz="2000" dirty="0" smtClean="0"/>
              <a:t>ue </a:t>
            </a:r>
            <a:r>
              <a:rPr lang="pt-BR" sz="2000" dirty="0"/>
              <a:t>a </a:t>
            </a:r>
            <a:r>
              <a:rPr lang="pt-BR" sz="2000" dirty="0" smtClean="0"/>
              <a:t>PROGRAD </a:t>
            </a:r>
            <a:r>
              <a:rPr lang="pt-BR" sz="2000" dirty="0"/>
              <a:t>está levantando, pois estamos em uma situação bastante complexa e para a qual não temos respostas</a:t>
            </a:r>
            <a:r>
              <a:rPr lang="pt-BR" sz="2000" dirty="0" smtClean="0"/>
              <a:t>.</a:t>
            </a:r>
          </a:p>
          <a:p>
            <a:pPr marL="342900" indent="-342900">
              <a:buFontTx/>
              <a:buChar char="-"/>
            </a:pPr>
            <a:endParaRPr lang="pt-BR" sz="2000" dirty="0"/>
          </a:p>
          <a:p>
            <a:pPr marL="342900" indent="-342900">
              <a:buFontTx/>
              <a:buChar char="-"/>
            </a:pPr>
            <a:r>
              <a:rPr lang="pt-BR" sz="2000" dirty="0"/>
              <a:t>preocupação é que temos uma cultura do ensino presencial e há uma preocupação com a transição da cultura docente para o ensino remoto.</a:t>
            </a:r>
          </a:p>
          <a:p>
            <a:pPr marL="285750" indent="-285750">
              <a:buFontTx/>
              <a:buChar char="-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928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964</Words>
  <Application>Microsoft Office PowerPoint</Application>
  <PresentationFormat>Widescreen</PresentationFormat>
  <Paragraphs>78</Paragraphs>
  <Slides>14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Franklin Gothic Book</vt:lpstr>
      <vt:lpstr>Roboto</vt:lpstr>
      <vt:lpstr>Times New Roman</vt:lpstr>
      <vt:lpstr>Tema do Office</vt:lpstr>
      <vt:lpstr>Fórum Docente CECA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Fórum Docente CECA</dc:title>
  <dc:creator>Usuario</dc:creator>
  <cp:lastModifiedBy>Usuario</cp:lastModifiedBy>
  <cp:revision>27</cp:revision>
  <dcterms:created xsi:type="dcterms:W3CDTF">2020-06-25T01:35:58Z</dcterms:created>
  <dcterms:modified xsi:type="dcterms:W3CDTF">2020-06-25T17:58:56Z</dcterms:modified>
</cp:coreProperties>
</file>